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307" r:id="rId3"/>
    <p:sldId id="320" r:id="rId4"/>
    <p:sldId id="321" r:id="rId5"/>
    <p:sldId id="322" r:id="rId6"/>
    <p:sldId id="323" r:id="rId7"/>
    <p:sldId id="324" r:id="rId8"/>
    <p:sldId id="325" r:id="rId9"/>
    <p:sldId id="304" r:id="rId10"/>
    <p:sldId id="305" r:id="rId11"/>
    <p:sldId id="306" r:id="rId12"/>
    <p:sldId id="341" r:id="rId13"/>
    <p:sldId id="326" r:id="rId14"/>
    <p:sldId id="327" r:id="rId15"/>
    <p:sldId id="328" r:id="rId16"/>
    <p:sldId id="329" r:id="rId17"/>
    <p:sldId id="330" r:id="rId18"/>
    <p:sldId id="331" r:id="rId19"/>
    <p:sldId id="310" r:id="rId20"/>
    <p:sldId id="311" r:id="rId21"/>
    <p:sldId id="312" r:id="rId22"/>
    <p:sldId id="313" r:id="rId23"/>
    <p:sldId id="332" r:id="rId24"/>
    <p:sldId id="340" r:id="rId25"/>
    <p:sldId id="333" r:id="rId26"/>
    <p:sldId id="334" r:id="rId27"/>
    <p:sldId id="335" r:id="rId28"/>
    <p:sldId id="336" r:id="rId29"/>
    <p:sldId id="337" r:id="rId30"/>
    <p:sldId id="342" r:id="rId31"/>
    <p:sldId id="338" r:id="rId32"/>
    <p:sldId id="314" r:id="rId33"/>
    <p:sldId id="316" r:id="rId34"/>
    <p:sldId id="319" r:id="rId35"/>
    <p:sldId id="302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 BROWN" initials="BB" lastIdx="1" clrIdx="0">
    <p:extLst>
      <p:ext uri="{19B8F6BF-5375-455C-9EA6-DF929625EA0E}">
        <p15:presenceInfo xmlns:p15="http://schemas.microsoft.com/office/powerpoint/2012/main" userId="BEN BROW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74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6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4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310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950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795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36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665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498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168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984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994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3D666-C48B-45BB-A050-292D78D38723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681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png"/><Relationship Id="rId9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12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11" Type="http://schemas.openxmlformats.org/officeDocument/2006/relationships/image" Target="../media/image28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png"/><Relationship Id="rId9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28.jpeg"/><Relationship Id="rId4" Type="http://schemas.openxmlformats.org/officeDocument/2006/relationships/image" Target="../media/image51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042" y="152950"/>
            <a:ext cx="8319685" cy="670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7160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Image result for guess wh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475" y="-7719"/>
            <a:ext cx="8004763" cy="450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773" t="16710" r="36514" b="24814"/>
          <a:stretch/>
        </p:blipFill>
        <p:spPr>
          <a:xfrm>
            <a:off x="10252551" y="4637314"/>
            <a:ext cx="1939449" cy="2220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55482" t="3261" b="48973"/>
          <a:stretch/>
        </p:blipFill>
        <p:spPr>
          <a:xfrm>
            <a:off x="10319657" y="1946366"/>
            <a:ext cx="1749360" cy="26430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48519" t="26696" r="33705" b="48139"/>
          <a:stretch/>
        </p:blipFill>
        <p:spPr>
          <a:xfrm>
            <a:off x="9797143" y="90932"/>
            <a:ext cx="2271874" cy="18082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34472" t="26518" r="51974" b="33125"/>
          <a:stretch/>
        </p:blipFill>
        <p:spPr>
          <a:xfrm>
            <a:off x="53119" y="4336869"/>
            <a:ext cx="1504622" cy="25188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53849" t="31894" r="33885" b="34076"/>
          <a:stretch/>
        </p:blipFill>
        <p:spPr>
          <a:xfrm>
            <a:off x="1803542" y="4376057"/>
            <a:ext cx="1591189" cy="24819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l="21923" t="26854" r="57309" b="32241"/>
          <a:stretch/>
        </p:blipFill>
        <p:spPr>
          <a:xfrm>
            <a:off x="0" y="0"/>
            <a:ext cx="1663649" cy="184224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9"/>
          <a:srcRect l="33869" t="26807" r="34405" b="18209"/>
          <a:stretch/>
        </p:blipFill>
        <p:spPr>
          <a:xfrm>
            <a:off x="0" y="2038400"/>
            <a:ext cx="2157540" cy="21023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0"/>
          <a:srcRect l="36982" t="19455" r="35008" b="27863"/>
          <a:stretch/>
        </p:blipFill>
        <p:spPr>
          <a:xfrm>
            <a:off x="6194262" y="4336870"/>
            <a:ext cx="2413988" cy="25526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1"/>
          <a:srcRect l="38573" t="14692" r="38833" b="15780"/>
          <a:stretch/>
        </p:blipFill>
        <p:spPr>
          <a:xfrm>
            <a:off x="8729829" y="4376058"/>
            <a:ext cx="1452776" cy="25134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2"/>
          <a:srcRect l="41199" t="39732" r="33885" b="12263"/>
          <a:stretch/>
        </p:blipFill>
        <p:spPr>
          <a:xfrm>
            <a:off x="3640532" y="4336869"/>
            <a:ext cx="2356588" cy="255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2971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3556" y="1752323"/>
            <a:ext cx="11589951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</a:rPr>
              <a:t>Everyday me and my </a:t>
            </a:r>
            <a:r>
              <a:rPr lang="en-GB" sz="3600" dirty="0">
                <a:solidFill>
                  <a:srgbClr val="000000"/>
                </a:solidFill>
              </a:rPr>
              <a:t>mum </a:t>
            </a:r>
            <a:r>
              <a:rPr lang="en-GB" sz="3600" dirty="0" smtClean="0">
                <a:solidFill>
                  <a:srgbClr val="000000"/>
                </a:solidFill>
              </a:rPr>
              <a:t>walk </a:t>
            </a:r>
            <a:r>
              <a:rPr lang="en-GB" sz="3600" dirty="0">
                <a:solidFill>
                  <a:srgbClr val="000000"/>
                </a:solidFill>
              </a:rPr>
              <a:t>to </a:t>
            </a:r>
            <a:r>
              <a:rPr lang="en-GB" sz="3600" dirty="0">
                <a:solidFill>
                  <a:srgbClr val="FF0000"/>
                </a:solidFill>
              </a:rPr>
              <a:t>school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My friends think I’m funny</a:t>
            </a:r>
            <a:r>
              <a:rPr lang="en-GB" sz="3600" dirty="0">
                <a:solidFill>
                  <a:srgbClr val="000000"/>
                </a:solidFill>
              </a:rPr>
              <a:t>, smart and </a:t>
            </a:r>
            <a:r>
              <a:rPr lang="en-GB" sz="3600" dirty="0">
                <a:solidFill>
                  <a:srgbClr val="FF0000"/>
                </a:solidFill>
              </a:rPr>
              <a:t>cool</a:t>
            </a:r>
            <a:r>
              <a:rPr lang="en-GB" sz="3600" dirty="0" smtClean="0">
                <a:solidFill>
                  <a:srgbClr val="000000"/>
                </a:solidFill>
              </a:rPr>
              <a:t>!</a:t>
            </a:r>
          </a:p>
          <a:p>
            <a:endParaRPr lang="en-GB" sz="3600" dirty="0">
              <a:solidFill>
                <a:srgbClr val="000000"/>
              </a:solidFill>
            </a:endParaRPr>
          </a:p>
          <a:p>
            <a:r>
              <a:rPr lang="en-GB" sz="3600" dirty="0" smtClean="0">
                <a:solidFill>
                  <a:srgbClr val="000000"/>
                </a:solidFill>
              </a:rPr>
              <a:t>Wolves are my favourite animal and I love how they </a:t>
            </a:r>
            <a:r>
              <a:rPr lang="en-GB" sz="3600" dirty="0" smtClean="0">
                <a:solidFill>
                  <a:srgbClr val="00B050"/>
                </a:solidFill>
              </a:rPr>
              <a:t>howl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I pretend to be one, just watch me </a:t>
            </a:r>
            <a:r>
              <a:rPr lang="en-GB" sz="3600" dirty="0" smtClean="0">
                <a:solidFill>
                  <a:srgbClr val="00B050"/>
                </a:solidFill>
              </a:rPr>
              <a:t>prowl!</a:t>
            </a:r>
          </a:p>
          <a:p>
            <a:endParaRPr lang="en-GB" sz="3600" dirty="0">
              <a:solidFill>
                <a:srgbClr val="00B050"/>
              </a:solidFill>
            </a:endParaRPr>
          </a:p>
          <a:p>
            <a:r>
              <a:rPr lang="en-GB" sz="3600" dirty="0"/>
              <a:t>Who am I?</a:t>
            </a:r>
          </a:p>
          <a:p>
            <a:endParaRPr lang="en-GB" sz="3600" dirty="0" smtClean="0">
              <a:solidFill>
                <a:srgbClr val="00B050"/>
              </a:solidFill>
            </a:endParaRPr>
          </a:p>
        </p:txBody>
      </p:sp>
      <p:pic>
        <p:nvPicPr>
          <p:cNvPr id="4098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2313" y="270465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3431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n on Tattoo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6" b="9208"/>
          <a:stretch/>
        </p:blipFill>
        <p:spPr bwMode="auto">
          <a:xfrm>
            <a:off x="457200" y="332557"/>
            <a:ext cx="5417820" cy="605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773" t="15447" r="36514" b="24814"/>
          <a:stretch/>
        </p:blipFill>
        <p:spPr>
          <a:xfrm>
            <a:off x="6035040" y="332557"/>
            <a:ext cx="5172892" cy="6050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197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13633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/>
            </a:r>
            <a:br>
              <a:rPr lang="en-GB" dirty="0">
                <a:solidFill>
                  <a:srgbClr val="000000"/>
                </a:solidFill>
              </a:rPr>
            </a:br>
            <a:r>
              <a:rPr lang="en-GB" dirty="0">
                <a:solidFill>
                  <a:srgbClr val="000000"/>
                </a:solidFill>
              </a:rPr>
              <a:t/>
            </a:r>
            <a:br>
              <a:rPr lang="en-GB" dirty="0">
                <a:solidFill>
                  <a:srgbClr val="000000"/>
                </a:solidFill>
              </a:rPr>
            </a:br>
            <a:r>
              <a:rPr lang="en-GB" dirty="0">
                <a:solidFill>
                  <a:srgbClr val="000000"/>
                </a:solidFill>
              </a:rPr>
              <a:t/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4954" y="1408744"/>
            <a:ext cx="1020209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/>
              <a:t>I am fast, strong and </a:t>
            </a:r>
            <a:r>
              <a:rPr lang="en-GB" sz="4000" dirty="0" smtClean="0">
                <a:solidFill>
                  <a:srgbClr val="00B050"/>
                </a:solidFill>
              </a:rPr>
              <a:t>quick</a:t>
            </a:r>
          </a:p>
          <a:p>
            <a:r>
              <a:rPr lang="en-GB" sz="4000" dirty="0" smtClean="0"/>
              <a:t>With the ball I score, pass and </a:t>
            </a:r>
            <a:r>
              <a:rPr lang="en-GB" sz="4000" dirty="0" smtClean="0">
                <a:solidFill>
                  <a:srgbClr val="00B050"/>
                </a:solidFill>
              </a:rPr>
              <a:t>flick</a:t>
            </a:r>
            <a:r>
              <a:rPr lang="en-GB" sz="4000" dirty="0" smtClean="0"/>
              <a:t>!</a:t>
            </a:r>
          </a:p>
          <a:p>
            <a:endParaRPr lang="en-GB" sz="4000" dirty="0" smtClean="0"/>
          </a:p>
          <a:p>
            <a:r>
              <a:rPr lang="en-GB" sz="4000" dirty="0" smtClean="0"/>
              <a:t>I can kick, throw and </a:t>
            </a:r>
            <a:r>
              <a:rPr lang="en-GB" sz="4000" dirty="0" smtClean="0">
                <a:solidFill>
                  <a:srgbClr val="FF0000"/>
                </a:solidFill>
              </a:rPr>
              <a:t>catch</a:t>
            </a:r>
          </a:p>
          <a:p>
            <a:r>
              <a:rPr lang="en-GB" sz="4000" dirty="0" smtClean="0"/>
              <a:t>Pick me, and you’ll win the </a:t>
            </a:r>
            <a:r>
              <a:rPr lang="en-GB" sz="4000" dirty="0" smtClean="0">
                <a:solidFill>
                  <a:srgbClr val="FF0000"/>
                </a:solidFill>
              </a:rPr>
              <a:t>match</a:t>
            </a:r>
            <a:r>
              <a:rPr lang="en-GB" sz="4000" dirty="0" smtClean="0"/>
              <a:t>!</a:t>
            </a:r>
          </a:p>
          <a:p>
            <a:endParaRPr lang="en-GB" sz="4000" dirty="0"/>
          </a:p>
          <a:p>
            <a:r>
              <a:rPr lang="en-GB" sz="4000" dirty="0"/>
              <a:t>Who am I?</a:t>
            </a:r>
          </a:p>
          <a:p>
            <a:endParaRPr lang="en-GB" sz="4000" dirty="0"/>
          </a:p>
        </p:txBody>
      </p:sp>
      <p:pic>
        <p:nvPicPr>
          <p:cNvPr id="4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979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6078" t="25268" r="39726" b="22768"/>
          <a:stretch/>
        </p:blipFill>
        <p:spPr>
          <a:xfrm>
            <a:off x="5298908" y="225463"/>
            <a:ext cx="5176351" cy="62502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55482" b="48973"/>
          <a:stretch/>
        </p:blipFill>
        <p:spPr>
          <a:xfrm>
            <a:off x="1323390" y="254585"/>
            <a:ext cx="3854495" cy="6221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66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9828" y="1350053"/>
            <a:ext cx="913964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000000"/>
                </a:solidFill>
              </a:rPr>
              <a:t>On the yard I love to play </a:t>
            </a:r>
            <a:r>
              <a:rPr lang="en-GB" sz="4000" dirty="0" smtClean="0">
                <a:solidFill>
                  <a:srgbClr val="00B050"/>
                </a:solidFill>
              </a:rPr>
              <a:t>chase</a:t>
            </a:r>
          </a:p>
          <a:p>
            <a:r>
              <a:rPr lang="en-GB" sz="4000" dirty="0" smtClean="0">
                <a:solidFill>
                  <a:srgbClr val="000000"/>
                </a:solidFill>
              </a:rPr>
              <a:t>I’m fun and happy, with a cheeky </a:t>
            </a:r>
            <a:r>
              <a:rPr lang="en-GB" sz="4000" dirty="0" smtClean="0">
                <a:solidFill>
                  <a:srgbClr val="00B050"/>
                </a:solidFill>
              </a:rPr>
              <a:t>face</a:t>
            </a:r>
            <a:r>
              <a:rPr lang="en-GB" sz="4000" dirty="0" smtClean="0">
                <a:solidFill>
                  <a:srgbClr val="000000"/>
                </a:solidFill>
              </a:rPr>
              <a:t>!</a:t>
            </a:r>
            <a:r>
              <a:rPr lang="en-GB" sz="4000" dirty="0">
                <a:solidFill>
                  <a:srgbClr val="000000"/>
                </a:solidFill>
              </a:rPr>
              <a:t/>
            </a:r>
            <a:br>
              <a:rPr lang="en-GB" sz="4000" dirty="0">
                <a:solidFill>
                  <a:srgbClr val="000000"/>
                </a:solidFill>
              </a:rPr>
            </a:br>
            <a:endParaRPr lang="en-GB" sz="4000" dirty="0" smtClean="0">
              <a:solidFill>
                <a:srgbClr val="000000"/>
              </a:solidFill>
            </a:endParaRPr>
          </a:p>
          <a:p>
            <a:r>
              <a:rPr lang="en-GB" sz="4000" dirty="0" smtClean="0">
                <a:solidFill>
                  <a:srgbClr val="000000"/>
                </a:solidFill>
              </a:rPr>
              <a:t>I like Arthur who was a great </a:t>
            </a:r>
            <a:r>
              <a:rPr lang="en-GB" sz="4000" dirty="0" smtClean="0">
                <a:solidFill>
                  <a:srgbClr val="FF0000"/>
                </a:solidFill>
              </a:rPr>
              <a:t>king</a:t>
            </a:r>
          </a:p>
          <a:p>
            <a:r>
              <a:rPr lang="en-GB" sz="4000" dirty="0" smtClean="0">
                <a:solidFill>
                  <a:srgbClr val="000000"/>
                </a:solidFill>
              </a:rPr>
              <a:t>On his finger he wore a gold </a:t>
            </a:r>
            <a:r>
              <a:rPr lang="en-GB" sz="4000" dirty="0" smtClean="0">
                <a:solidFill>
                  <a:srgbClr val="FF0000"/>
                </a:solidFill>
              </a:rPr>
              <a:t>ring</a:t>
            </a:r>
          </a:p>
          <a:p>
            <a:endParaRPr lang="en-GB" sz="4000" dirty="0">
              <a:solidFill>
                <a:srgbClr val="FF0000"/>
              </a:solidFill>
            </a:endParaRPr>
          </a:p>
          <a:p>
            <a:r>
              <a:rPr lang="en-GB" sz="4000" dirty="0" smtClean="0"/>
              <a:t>Who am I?</a:t>
            </a:r>
            <a:endParaRPr lang="en-GB" sz="4000" dirty="0"/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1790" y="130629"/>
            <a:ext cx="2290209" cy="161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8984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8519" t="15441" r="33705" b="19302"/>
          <a:stretch/>
        </p:blipFill>
        <p:spPr>
          <a:xfrm>
            <a:off x="6763872" y="101784"/>
            <a:ext cx="3200398" cy="6605473"/>
          </a:xfrm>
          <a:prstGeom prst="rect">
            <a:avLst/>
          </a:prstGeom>
        </p:spPr>
      </p:pic>
      <p:pic>
        <p:nvPicPr>
          <p:cNvPr id="2050" name="Picture 2" descr="Pen and Sword Books: King Arthur - Hardba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871" y="140260"/>
            <a:ext cx="4407087" cy="656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174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e Detective Dog: Amazon.co.uk: Donaldson, Julia, Ogilvie, Sara: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540" y="953589"/>
            <a:ext cx="5448392" cy="471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evon quiz for kids - Devon with Ki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320" y="2128792"/>
            <a:ext cx="285750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15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4806"/>
            <a:ext cx="10515600" cy="501939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What is the name of the dog?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38200" y="2029978"/>
            <a:ext cx="10515600" cy="5019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 smtClean="0"/>
              <a:t>2.   What was stolen from the class?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38199" y="3700419"/>
            <a:ext cx="5967549" cy="501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 smtClean="0"/>
              <a:t>3.   What part of her body did the dog use to find the books?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838199" y="5530354"/>
            <a:ext cx="4315691" cy="501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 smtClean="0"/>
              <a:t>4.   How did the thief feel when he got caught?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pic>
        <p:nvPicPr>
          <p:cNvPr id="7" name="Picture 2" descr="Image preview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5" t="3990" r="883" b="24201"/>
          <a:stretch/>
        </p:blipFill>
        <p:spPr bwMode="auto">
          <a:xfrm>
            <a:off x="6531428" y="115109"/>
            <a:ext cx="3161211" cy="3423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 result for nell the detectiuve do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81"/>
          <a:stretch/>
        </p:blipFill>
        <p:spPr bwMode="auto">
          <a:xfrm>
            <a:off x="1319160" y="814241"/>
            <a:ext cx="3161400" cy="119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preview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7" b="22293"/>
          <a:stretch/>
        </p:blipFill>
        <p:spPr bwMode="auto">
          <a:xfrm>
            <a:off x="6721196" y="3645142"/>
            <a:ext cx="5438443" cy="2207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preview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46" t="15376" r="10345"/>
          <a:stretch/>
        </p:blipFill>
        <p:spPr bwMode="auto">
          <a:xfrm>
            <a:off x="4738139" y="4241718"/>
            <a:ext cx="1537970" cy="261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738139" y="1001811"/>
            <a:ext cx="1537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a) Bell</a:t>
            </a:r>
          </a:p>
          <a:p>
            <a:r>
              <a:rPr lang="en-GB" dirty="0" smtClean="0"/>
              <a:t>b) Nell</a:t>
            </a:r>
          </a:p>
          <a:p>
            <a:r>
              <a:rPr lang="en-GB" dirty="0" smtClean="0"/>
              <a:t>c) Smell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458075" y="2573561"/>
            <a:ext cx="1537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a) Books</a:t>
            </a:r>
          </a:p>
          <a:p>
            <a:r>
              <a:rPr lang="en-GB" dirty="0" smtClean="0"/>
              <a:t>b) Laptops</a:t>
            </a:r>
          </a:p>
          <a:p>
            <a:r>
              <a:rPr lang="en-GB" dirty="0" smtClean="0"/>
              <a:t>c) Toilet roll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472743" y="4447530"/>
            <a:ext cx="1537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a) Feet</a:t>
            </a:r>
          </a:p>
          <a:p>
            <a:r>
              <a:rPr lang="en-GB" dirty="0" smtClean="0"/>
              <a:t>b) Nose</a:t>
            </a:r>
          </a:p>
          <a:p>
            <a:r>
              <a:rPr lang="en-GB" dirty="0" smtClean="0"/>
              <a:t>c) Tail</a:t>
            </a:r>
            <a:endParaRPr lang="en-GB" dirty="0"/>
          </a:p>
        </p:txBody>
      </p:sp>
      <p:pic>
        <p:nvPicPr>
          <p:cNvPr id="2052" name="Picture 4" descr="Image result for emotion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109" y="5926173"/>
            <a:ext cx="2921403" cy="931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96174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8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4806"/>
            <a:ext cx="10515600" cy="501939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What is the name of the dog?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38200" y="2029978"/>
            <a:ext cx="10515600" cy="5019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 smtClean="0"/>
              <a:t>2.   What was stolen from the class?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38199" y="3700419"/>
            <a:ext cx="5967549" cy="501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 smtClean="0"/>
              <a:t>3.   What part of her body did the dog use to find the books?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838199" y="5530354"/>
            <a:ext cx="4315691" cy="501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 smtClean="0"/>
              <a:t>4.   How did the thief feel when he got caught?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pic>
        <p:nvPicPr>
          <p:cNvPr id="7" name="Picture 2" descr="Image preview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5" t="3990" r="883" b="24201"/>
          <a:stretch/>
        </p:blipFill>
        <p:spPr bwMode="auto">
          <a:xfrm>
            <a:off x="2996044" y="2476561"/>
            <a:ext cx="1076794" cy="116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 result for nell the detectiuve do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81"/>
          <a:stretch/>
        </p:blipFill>
        <p:spPr bwMode="auto">
          <a:xfrm>
            <a:off x="1319160" y="814241"/>
            <a:ext cx="3161400" cy="119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preview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7" b="22293"/>
          <a:stretch/>
        </p:blipFill>
        <p:spPr bwMode="auto">
          <a:xfrm>
            <a:off x="4293385" y="4240838"/>
            <a:ext cx="2603803" cy="1056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preview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46" t="15376" r="10345"/>
          <a:stretch/>
        </p:blipFill>
        <p:spPr bwMode="auto">
          <a:xfrm>
            <a:off x="4805885" y="5592775"/>
            <a:ext cx="696010" cy="118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239446" y="637443"/>
            <a:ext cx="15379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a) Bell</a:t>
            </a:r>
          </a:p>
          <a:p>
            <a:r>
              <a:rPr lang="en-GB" sz="2800" dirty="0" smtClean="0">
                <a:solidFill>
                  <a:srgbClr val="FF0000"/>
                </a:solidFill>
              </a:rPr>
              <a:t>b) Nell</a:t>
            </a:r>
          </a:p>
          <a:p>
            <a:r>
              <a:rPr lang="en-GB" dirty="0" smtClean="0"/>
              <a:t>c) Smell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7239446" y="2185885"/>
            <a:ext cx="15379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a) Books</a:t>
            </a:r>
          </a:p>
          <a:p>
            <a:r>
              <a:rPr lang="en-GB" dirty="0" smtClean="0"/>
              <a:t>b) Laptops</a:t>
            </a:r>
          </a:p>
          <a:p>
            <a:r>
              <a:rPr lang="en-GB" dirty="0" smtClean="0"/>
              <a:t>c) Toilet roll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7239446" y="3994913"/>
            <a:ext cx="15379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a) Feet</a:t>
            </a:r>
          </a:p>
          <a:p>
            <a:r>
              <a:rPr lang="en-GB" sz="2800" dirty="0" smtClean="0">
                <a:solidFill>
                  <a:srgbClr val="FF0000"/>
                </a:solidFill>
              </a:rPr>
              <a:t>b) Nose</a:t>
            </a:r>
          </a:p>
          <a:p>
            <a:r>
              <a:rPr lang="en-GB" dirty="0" smtClean="0"/>
              <a:t>c) Tail</a:t>
            </a:r>
            <a:endParaRPr lang="en-GB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91440" y="3728134"/>
            <a:ext cx="11952514" cy="276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07125" y="2011120"/>
            <a:ext cx="11952514" cy="276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19743" y="5475748"/>
            <a:ext cx="11952514" cy="276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808617" y="5883856"/>
            <a:ext cx="62353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embarrassed   shocked   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sad   sorry   ashamed</a:t>
            </a:r>
            <a:endParaRPr lang="en-GB" sz="24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Image result for answer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139" y="3429"/>
            <a:ext cx="2799063" cy="252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Image result for tick correc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1284" y="626811"/>
            <a:ext cx="628493" cy="74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Image result for tick correc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9594" y="1928289"/>
            <a:ext cx="628493" cy="74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Image result for tick correc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855" y="4000443"/>
            <a:ext cx="628493" cy="74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Image result for tick correc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703" y="5857270"/>
            <a:ext cx="628493" cy="74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9453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Image result for guess wh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475" y="-7719"/>
            <a:ext cx="8004763" cy="450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773" t="16710" r="36514" b="24814"/>
          <a:stretch/>
        </p:blipFill>
        <p:spPr>
          <a:xfrm>
            <a:off x="10252551" y="4637314"/>
            <a:ext cx="1939449" cy="2220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55482" t="3261" b="48973"/>
          <a:stretch/>
        </p:blipFill>
        <p:spPr>
          <a:xfrm>
            <a:off x="10319657" y="1946366"/>
            <a:ext cx="1749360" cy="26430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48519" t="26696" r="33705" b="48139"/>
          <a:stretch/>
        </p:blipFill>
        <p:spPr>
          <a:xfrm>
            <a:off x="9797143" y="90932"/>
            <a:ext cx="2271874" cy="18082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34472" t="26518" r="51974" b="33125"/>
          <a:stretch/>
        </p:blipFill>
        <p:spPr>
          <a:xfrm>
            <a:off x="53119" y="4336869"/>
            <a:ext cx="1504622" cy="25188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53849" t="31894" r="33885" b="34076"/>
          <a:stretch/>
        </p:blipFill>
        <p:spPr>
          <a:xfrm>
            <a:off x="1803542" y="4376057"/>
            <a:ext cx="1591189" cy="24819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l="21923" t="26854" r="57309" b="32241"/>
          <a:stretch/>
        </p:blipFill>
        <p:spPr>
          <a:xfrm>
            <a:off x="0" y="0"/>
            <a:ext cx="1663649" cy="184224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9"/>
          <a:srcRect l="33869" t="26807" r="34405" b="18209"/>
          <a:stretch/>
        </p:blipFill>
        <p:spPr>
          <a:xfrm>
            <a:off x="0" y="2038400"/>
            <a:ext cx="2157540" cy="21023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0"/>
          <a:srcRect l="36982" t="19455" r="35008" b="27863"/>
          <a:stretch/>
        </p:blipFill>
        <p:spPr>
          <a:xfrm>
            <a:off x="6194262" y="4336870"/>
            <a:ext cx="2413988" cy="25526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1"/>
          <a:srcRect l="38573" t="14692" r="38833" b="15780"/>
          <a:stretch/>
        </p:blipFill>
        <p:spPr>
          <a:xfrm>
            <a:off x="8729829" y="4376058"/>
            <a:ext cx="1452776" cy="25134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2"/>
          <a:srcRect l="41199" t="39732" r="33885" b="12263"/>
          <a:stretch/>
        </p:blipFill>
        <p:spPr>
          <a:xfrm>
            <a:off x="3640532" y="4336869"/>
            <a:ext cx="2356588" cy="255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663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83" y="1415369"/>
            <a:ext cx="1000179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000000"/>
                </a:solidFill>
              </a:rPr>
              <a:t>With my gloves, the ball I </a:t>
            </a:r>
            <a:r>
              <a:rPr lang="en-GB" sz="4000" dirty="0" smtClean="0">
                <a:solidFill>
                  <a:srgbClr val="00B050"/>
                </a:solidFill>
              </a:rPr>
              <a:t>save</a:t>
            </a:r>
          </a:p>
          <a:p>
            <a:r>
              <a:rPr lang="en-GB" sz="4000" dirty="0" smtClean="0">
                <a:solidFill>
                  <a:srgbClr val="000000"/>
                </a:solidFill>
              </a:rPr>
              <a:t>I jump and dive, I am very </a:t>
            </a:r>
            <a:r>
              <a:rPr lang="en-GB" sz="4000" dirty="0" smtClean="0">
                <a:solidFill>
                  <a:srgbClr val="00B050"/>
                </a:solidFill>
              </a:rPr>
              <a:t>brave</a:t>
            </a:r>
          </a:p>
          <a:p>
            <a:r>
              <a:rPr lang="en-GB" sz="4000" dirty="0">
                <a:solidFill>
                  <a:srgbClr val="000000"/>
                </a:solidFill>
              </a:rPr>
              <a:t/>
            </a:r>
            <a:br>
              <a:rPr lang="en-GB" sz="4000" dirty="0">
                <a:solidFill>
                  <a:srgbClr val="000000"/>
                </a:solidFill>
              </a:rPr>
            </a:br>
            <a:r>
              <a:rPr lang="en-GB" sz="4000" dirty="0" smtClean="0">
                <a:solidFill>
                  <a:srgbClr val="000000"/>
                </a:solidFill>
              </a:rPr>
              <a:t>My round glasses are super </a:t>
            </a:r>
            <a:r>
              <a:rPr lang="en-GB" sz="4000" dirty="0" smtClean="0">
                <a:solidFill>
                  <a:srgbClr val="FF0000"/>
                </a:solidFill>
              </a:rPr>
              <a:t>cool</a:t>
            </a:r>
          </a:p>
          <a:p>
            <a:r>
              <a:rPr lang="en-GB" sz="4000" dirty="0" smtClean="0">
                <a:solidFill>
                  <a:srgbClr val="000000"/>
                </a:solidFill>
              </a:rPr>
              <a:t>They help me to do really well in </a:t>
            </a:r>
            <a:r>
              <a:rPr lang="en-GB" sz="4000" dirty="0" smtClean="0">
                <a:solidFill>
                  <a:srgbClr val="FF0000"/>
                </a:solidFill>
              </a:rPr>
              <a:t>school</a:t>
            </a:r>
          </a:p>
          <a:p>
            <a:endParaRPr lang="en-GB" sz="4000" dirty="0">
              <a:solidFill>
                <a:srgbClr val="FF0000"/>
              </a:solidFill>
            </a:endParaRPr>
          </a:p>
          <a:p>
            <a:r>
              <a:rPr lang="en-GB" sz="4000" dirty="0"/>
              <a:t>Who am I</a:t>
            </a:r>
            <a:r>
              <a:rPr lang="en-GB" sz="4000" dirty="0" smtClean="0"/>
              <a:t>?</a:t>
            </a:r>
            <a:endParaRPr lang="en-GB" sz="4000" dirty="0"/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400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4472" t="26518" r="51974" b="33125"/>
          <a:stretch/>
        </p:blipFill>
        <p:spPr>
          <a:xfrm>
            <a:off x="8242663" y="418011"/>
            <a:ext cx="3500846" cy="5860670"/>
          </a:xfrm>
          <a:prstGeom prst="rect">
            <a:avLst/>
          </a:prstGeom>
        </p:spPr>
      </p:pic>
      <p:pic>
        <p:nvPicPr>
          <p:cNvPr id="4" name="Picture 2" descr="Ten-man Linfield lose to Legia Warsaw in Champions League qualifier |  Belfast News Lette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67" b="32843"/>
          <a:stretch/>
        </p:blipFill>
        <p:spPr bwMode="auto">
          <a:xfrm>
            <a:off x="338455" y="833746"/>
            <a:ext cx="7642294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418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74320" y="1567545"/>
            <a:ext cx="106331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I am a boy with short brown </a:t>
            </a:r>
            <a:r>
              <a:rPr lang="en-GB" sz="3600" dirty="0" smtClean="0">
                <a:solidFill>
                  <a:srgbClr val="00B050"/>
                </a:solidFill>
              </a:rPr>
              <a:t>hair</a:t>
            </a:r>
          </a:p>
          <a:p>
            <a:r>
              <a:rPr lang="en-GB" sz="3600" dirty="0" smtClean="0"/>
              <a:t>I am kind and gentle and I always </a:t>
            </a:r>
            <a:r>
              <a:rPr lang="en-GB" sz="3600" dirty="0" smtClean="0">
                <a:solidFill>
                  <a:srgbClr val="00B050"/>
                </a:solidFill>
              </a:rPr>
              <a:t>care</a:t>
            </a:r>
          </a:p>
          <a:p>
            <a:endParaRPr lang="en-GB" sz="3600" dirty="0"/>
          </a:p>
          <a:p>
            <a:r>
              <a:rPr lang="en-GB" sz="3600" dirty="0" smtClean="0"/>
              <a:t>I love sea animals, from whales, squid and </a:t>
            </a:r>
            <a:r>
              <a:rPr lang="en-GB" sz="3600" dirty="0" smtClean="0">
                <a:solidFill>
                  <a:srgbClr val="FF0000"/>
                </a:solidFill>
              </a:rPr>
              <a:t>fish</a:t>
            </a:r>
          </a:p>
          <a:p>
            <a:r>
              <a:rPr lang="en-GB" sz="3600" dirty="0" smtClean="0"/>
              <a:t>But to become a shark is what I really </a:t>
            </a:r>
            <a:r>
              <a:rPr lang="en-GB" sz="3600" dirty="0" smtClean="0">
                <a:solidFill>
                  <a:srgbClr val="FF0000"/>
                </a:solidFill>
              </a:rPr>
              <a:t>wish</a:t>
            </a:r>
          </a:p>
          <a:p>
            <a:endParaRPr lang="en-GB" sz="3600" dirty="0">
              <a:solidFill>
                <a:srgbClr val="FF0000"/>
              </a:solidFill>
            </a:endParaRPr>
          </a:p>
          <a:p>
            <a:r>
              <a:rPr lang="en-GB" sz="3600" dirty="0"/>
              <a:t>Who am I</a:t>
            </a:r>
            <a:r>
              <a:rPr lang="en-GB" sz="3600" dirty="0" smtClean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751592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3849" t="25625" r="33885" b="34076"/>
          <a:stretch/>
        </p:blipFill>
        <p:spPr>
          <a:xfrm>
            <a:off x="522514" y="631505"/>
            <a:ext cx="2960719" cy="5468847"/>
          </a:xfrm>
          <a:prstGeom prst="rect">
            <a:avLst/>
          </a:prstGeom>
        </p:spPr>
      </p:pic>
      <p:pic>
        <p:nvPicPr>
          <p:cNvPr id="5" name="Picture 2" descr="Australia: Teenage surfer dies in shark attack in New South Wales | World  News | Sky New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930" y="1091294"/>
            <a:ext cx="8087592" cy="4549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154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9451" y="897881"/>
            <a:ext cx="106331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I’m a girl who loves </a:t>
            </a:r>
            <a:r>
              <a:rPr lang="en-GB" sz="3600" dirty="0" smtClean="0">
                <a:solidFill>
                  <a:srgbClr val="FF0000"/>
                </a:solidFill>
              </a:rPr>
              <a:t>LOL</a:t>
            </a:r>
          </a:p>
          <a:p>
            <a:r>
              <a:rPr lang="en-GB" sz="3600" dirty="0" smtClean="0"/>
              <a:t>They’re cute, funny and certainly don’t </a:t>
            </a:r>
            <a:r>
              <a:rPr lang="en-GB" sz="3600" dirty="0" smtClean="0">
                <a:solidFill>
                  <a:srgbClr val="FF0000"/>
                </a:solidFill>
              </a:rPr>
              <a:t>smell</a:t>
            </a:r>
            <a:r>
              <a:rPr lang="en-GB" sz="3600" dirty="0" smtClean="0"/>
              <a:t>!</a:t>
            </a:r>
          </a:p>
          <a:p>
            <a:endParaRPr lang="en-GB" sz="3600" dirty="0" smtClean="0"/>
          </a:p>
          <a:p>
            <a:r>
              <a:rPr lang="en-GB" sz="3600" dirty="0" smtClean="0"/>
              <a:t>I am happy, friendly and I love to </a:t>
            </a:r>
            <a:r>
              <a:rPr lang="en-GB" sz="3600" dirty="0" smtClean="0">
                <a:solidFill>
                  <a:schemeClr val="accent5"/>
                </a:solidFill>
              </a:rPr>
              <a:t>chatter</a:t>
            </a:r>
          </a:p>
          <a:p>
            <a:r>
              <a:rPr lang="en-GB" sz="3600" dirty="0" smtClean="0"/>
              <a:t>Me and Miss Lewis love a </a:t>
            </a:r>
            <a:r>
              <a:rPr lang="en-GB" sz="3600" dirty="0" smtClean="0">
                <a:solidFill>
                  <a:schemeClr val="accent5"/>
                </a:solidFill>
              </a:rPr>
              <a:t>natter</a:t>
            </a:r>
            <a:r>
              <a:rPr lang="en-GB" sz="3600" dirty="0" smtClean="0"/>
              <a:t>!</a:t>
            </a:r>
          </a:p>
          <a:p>
            <a:endParaRPr lang="en-GB" sz="3600" dirty="0"/>
          </a:p>
          <a:p>
            <a:r>
              <a:rPr lang="en-GB" sz="3600" dirty="0" smtClean="0"/>
              <a:t>My sister works in the local </a:t>
            </a:r>
            <a:r>
              <a:rPr lang="en-GB" sz="3600" dirty="0" smtClean="0">
                <a:solidFill>
                  <a:srgbClr val="00B050"/>
                </a:solidFill>
              </a:rPr>
              <a:t>shop</a:t>
            </a:r>
          </a:p>
          <a:p>
            <a:r>
              <a:rPr lang="en-GB" sz="3600" dirty="0" smtClean="0"/>
              <a:t>Mr Brown goes there to buy Haribos and </a:t>
            </a:r>
            <a:r>
              <a:rPr lang="en-GB" sz="3600" dirty="0" smtClean="0">
                <a:solidFill>
                  <a:srgbClr val="00B050"/>
                </a:solidFill>
              </a:rPr>
              <a:t>pop</a:t>
            </a:r>
            <a:r>
              <a:rPr lang="en-GB" sz="3600" dirty="0" smtClean="0"/>
              <a:t>!</a:t>
            </a:r>
          </a:p>
          <a:p>
            <a:endParaRPr lang="en-GB" sz="3600" dirty="0"/>
          </a:p>
          <a:p>
            <a:r>
              <a:rPr lang="en-GB" sz="3600" dirty="0" smtClean="0"/>
              <a:t>Who </a:t>
            </a:r>
            <a:r>
              <a:rPr lang="en-GB" sz="3600" dirty="0"/>
              <a:t>am I?</a:t>
            </a:r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8255" y="2769326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908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1923" t="26854" r="57309" b="15685"/>
          <a:stretch/>
        </p:blipFill>
        <p:spPr>
          <a:xfrm>
            <a:off x="7001690" y="574765"/>
            <a:ext cx="3670663" cy="5709922"/>
          </a:xfrm>
          <a:prstGeom prst="rect">
            <a:avLst/>
          </a:prstGeom>
        </p:spPr>
      </p:pic>
      <p:pic>
        <p:nvPicPr>
          <p:cNvPr id="5122" name="Picture 2" descr="party NEW LOL Surprise Dolls 18&quot; Foil Balloon: Amazon.co.uk: Toys &amp; Gam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409" y="574765"/>
            <a:ext cx="5487580" cy="555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7698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evon quiz for kids - Devon with Ki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320" y="2128792"/>
            <a:ext cx="285750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ealthy mi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30"/>
          <a:stretch/>
        </p:blipFill>
        <p:spPr bwMode="auto">
          <a:xfrm>
            <a:off x="664206" y="1046204"/>
            <a:ext cx="7877114" cy="479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3016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ealthy mi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30"/>
          <a:stretch/>
        </p:blipFill>
        <p:spPr bwMode="auto">
          <a:xfrm>
            <a:off x="2444157" y="2065107"/>
            <a:ext cx="7877114" cy="479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0868" t="27233" r="23712" b="15454"/>
          <a:stretch/>
        </p:blipFill>
        <p:spPr>
          <a:xfrm>
            <a:off x="997908" y="158211"/>
            <a:ext cx="3468187" cy="2016558"/>
          </a:xfrm>
          <a:prstGeom prst="rect">
            <a:avLst/>
          </a:prstGeom>
        </p:spPr>
      </p:pic>
      <p:pic>
        <p:nvPicPr>
          <p:cNvPr id="4104" name="Picture 8" descr="Sleep Clip Art - Sleep Imag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18" y="4568464"/>
            <a:ext cx="3198950" cy="227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oronavirus: Kids get physical across Ceredigion | Tivyside Advertiser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63" b="17751"/>
          <a:stretch/>
        </p:blipFill>
        <p:spPr bwMode="auto">
          <a:xfrm>
            <a:off x="7122770" y="18749"/>
            <a:ext cx="3926230" cy="131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Feelings flashcards - English ESL Worksheets for distance learning and  physical classrooms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7" t="3467" r="3596" b="50421"/>
          <a:stretch/>
        </p:blipFill>
        <p:spPr bwMode="auto">
          <a:xfrm>
            <a:off x="8449333" y="3061593"/>
            <a:ext cx="2455818" cy="173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Is ″fresh air″ really so healthy? | Healthy Living | DW | 09.02.201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6"/>
          <a:stretch/>
        </p:blipFill>
        <p:spPr bwMode="auto">
          <a:xfrm>
            <a:off x="1268499" y="2418168"/>
            <a:ext cx="3217189" cy="188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EALTH: Laughter is good medicine - Washington Time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11" y="1478786"/>
            <a:ext cx="2308189" cy="134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Otis- Orangutan Cuddly Toy 20cm — Orangutan Foundati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169" y="18749"/>
            <a:ext cx="1839300" cy="20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What exactly is a balanced meal? | Alimentariu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441" y="4945955"/>
            <a:ext cx="2812711" cy="177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62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ealthy mi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30"/>
          <a:stretch/>
        </p:blipFill>
        <p:spPr bwMode="auto">
          <a:xfrm>
            <a:off x="2444157" y="2065107"/>
            <a:ext cx="7877114" cy="479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Feelings flashcards - English ESL Worksheets for distance learning and  physical classrooms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7" t="3467" r="3596" b="50421"/>
          <a:stretch/>
        </p:blipFill>
        <p:spPr bwMode="auto">
          <a:xfrm>
            <a:off x="8449333" y="3061593"/>
            <a:ext cx="2455818" cy="173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Is ″fresh air″ really so healthy? | Healthy Living | DW | 09.02.201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6"/>
          <a:stretch/>
        </p:blipFill>
        <p:spPr bwMode="auto">
          <a:xfrm>
            <a:off x="1268499" y="2418168"/>
            <a:ext cx="3217189" cy="188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EALTH: Laughter is good medicine - Washington Tim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11" y="1478786"/>
            <a:ext cx="2308189" cy="134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Otis- Orangutan Cuddly Toy 20cm — Orangutan Foundati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169" y="18749"/>
            <a:ext cx="1839300" cy="20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What exactly is a balanced meal? | Alimentariu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441" y="4945955"/>
            <a:ext cx="2812711" cy="177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68499" y="4454434"/>
            <a:ext cx="3217189" cy="2037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Question 5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1268498" y="136894"/>
            <a:ext cx="3159789" cy="20315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Question </a:t>
            </a:r>
            <a:r>
              <a:rPr lang="en-GB" sz="2800" dirty="0" smtClean="0"/>
              <a:t>6</a:t>
            </a:r>
            <a:endParaRPr lang="en-GB" sz="2800" dirty="0"/>
          </a:p>
          <a:p>
            <a:pPr algn="ctr"/>
            <a:endParaRPr lang="en-GB" dirty="0"/>
          </a:p>
        </p:txBody>
      </p:sp>
      <p:pic>
        <p:nvPicPr>
          <p:cNvPr id="14" name="Picture 10" descr="Coronavirus: Kids get physical across Ceredigion | Tivyside Advertiser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63" b="17751"/>
          <a:stretch/>
        </p:blipFill>
        <p:spPr bwMode="auto">
          <a:xfrm>
            <a:off x="7122770" y="18749"/>
            <a:ext cx="3926230" cy="131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8097347" y="2914415"/>
            <a:ext cx="3159789" cy="20315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Question </a:t>
            </a:r>
            <a:r>
              <a:rPr lang="en-GB" sz="2800" dirty="0" smtClean="0"/>
              <a:t>7</a:t>
            </a:r>
            <a:endParaRPr lang="en-GB" sz="2800" dirty="0"/>
          </a:p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57576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ealthy mi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30"/>
          <a:stretch/>
        </p:blipFill>
        <p:spPr bwMode="auto">
          <a:xfrm>
            <a:off x="2444157" y="2065107"/>
            <a:ext cx="7877114" cy="479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0868" t="27233" r="23712" b="15454"/>
          <a:stretch/>
        </p:blipFill>
        <p:spPr>
          <a:xfrm>
            <a:off x="997908" y="158211"/>
            <a:ext cx="3468187" cy="2016558"/>
          </a:xfrm>
          <a:prstGeom prst="rect">
            <a:avLst/>
          </a:prstGeom>
        </p:spPr>
      </p:pic>
      <p:pic>
        <p:nvPicPr>
          <p:cNvPr id="4104" name="Picture 8" descr="Sleep Clip Art - Sleep Imag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18" y="4568464"/>
            <a:ext cx="3198950" cy="227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oronavirus: Kids get physical across Ceredigion | Tivyside Advertiser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63" b="17751"/>
          <a:stretch/>
        </p:blipFill>
        <p:spPr bwMode="auto">
          <a:xfrm>
            <a:off x="7122770" y="18749"/>
            <a:ext cx="3926230" cy="131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Feelings flashcards - English ESL Worksheets for distance learning and  physical classrooms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7" t="3467" r="3596" b="50421"/>
          <a:stretch/>
        </p:blipFill>
        <p:spPr bwMode="auto">
          <a:xfrm>
            <a:off x="8449333" y="3061593"/>
            <a:ext cx="2455818" cy="173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Is ″fresh air″ really so healthy? | Healthy Living | DW | 09.02.201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6"/>
          <a:stretch/>
        </p:blipFill>
        <p:spPr bwMode="auto">
          <a:xfrm>
            <a:off x="1268499" y="2418168"/>
            <a:ext cx="3217189" cy="188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EALTH: Laughter is good medicine - Washington Time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11" y="1478786"/>
            <a:ext cx="2308189" cy="134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Otis- Orangutan Cuddly Toy 20cm — Orangutan Foundati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169" y="18749"/>
            <a:ext cx="1839300" cy="20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What exactly is a balanced meal? | Alimentariu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441" y="4945955"/>
            <a:ext cx="2812711" cy="177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answers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469" y="1287352"/>
            <a:ext cx="1637032" cy="147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60766" y="4568464"/>
            <a:ext cx="1449977" cy="377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5. Sleep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131340" y="1797278"/>
            <a:ext cx="1449977" cy="377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6. Friends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909099" y="3741527"/>
            <a:ext cx="1449977" cy="377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7. Feelings</a:t>
            </a:r>
            <a:endParaRPr lang="en-GB" dirty="0"/>
          </a:p>
        </p:txBody>
      </p:sp>
      <p:pic>
        <p:nvPicPr>
          <p:cNvPr id="6146" name="Picture 2" descr="Image result for tick correct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" t="3594" r="3425" b="5590"/>
          <a:stretch/>
        </p:blipFill>
        <p:spPr bwMode="auto">
          <a:xfrm>
            <a:off x="3858101" y="4470893"/>
            <a:ext cx="496388" cy="572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Image result for tick correct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" t="3594" r="3425" b="5590"/>
          <a:stretch/>
        </p:blipFill>
        <p:spPr bwMode="auto">
          <a:xfrm>
            <a:off x="2257749" y="1602138"/>
            <a:ext cx="496388" cy="572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mage result for tick correct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" t="3594" r="3425" b="5590"/>
          <a:stretch/>
        </p:blipFill>
        <p:spPr bwMode="auto">
          <a:xfrm>
            <a:off x="11204416" y="4015663"/>
            <a:ext cx="496388" cy="572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490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4217" y="1099347"/>
            <a:ext cx="1021515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Mr Tumble, he makes me </a:t>
            </a:r>
            <a:r>
              <a:rPr lang="en-GB" sz="3600" dirty="0">
                <a:solidFill>
                  <a:srgbClr val="00B050"/>
                </a:solidFill>
              </a:rPr>
              <a:t>glad</a:t>
            </a:r>
          </a:p>
          <a:p>
            <a:r>
              <a:rPr lang="en-GB" sz="3600" dirty="0"/>
              <a:t>He picks me up when I feel </a:t>
            </a:r>
            <a:r>
              <a:rPr lang="en-GB" sz="3600" dirty="0" smtClean="0">
                <a:solidFill>
                  <a:srgbClr val="00B050"/>
                </a:solidFill>
              </a:rPr>
              <a:t>sad</a:t>
            </a:r>
          </a:p>
          <a:p>
            <a:endParaRPr lang="en-GB" sz="3600" dirty="0">
              <a:solidFill>
                <a:srgbClr val="00B050"/>
              </a:solidFill>
            </a:endParaRPr>
          </a:p>
          <a:p>
            <a:r>
              <a:rPr lang="en-GB" sz="3600" dirty="0" smtClean="0"/>
              <a:t>I am a boy who loves a </a:t>
            </a:r>
            <a:r>
              <a:rPr lang="en-GB" sz="3600" dirty="0" smtClean="0">
                <a:solidFill>
                  <a:schemeClr val="accent5"/>
                </a:solidFill>
              </a:rPr>
              <a:t>hoop</a:t>
            </a:r>
          </a:p>
          <a:p>
            <a:r>
              <a:rPr lang="en-GB" sz="3600" dirty="0" smtClean="0"/>
              <a:t>It makes me happy, I even </a:t>
            </a:r>
            <a:r>
              <a:rPr lang="en-GB" sz="3600" dirty="0" smtClean="0">
                <a:solidFill>
                  <a:schemeClr val="accent5"/>
                </a:solidFill>
              </a:rPr>
              <a:t>whoop</a:t>
            </a:r>
            <a:r>
              <a:rPr lang="en-GB" sz="3600" dirty="0" smtClean="0"/>
              <a:t>!</a:t>
            </a:r>
          </a:p>
          <a:p>
            <a:endParaRPr lang="en-GB" sz="3600" dirty="0"/>
          </a:p>
          <a:p>
            <a:r>
              <a:rPr lang="en-GB" sz="3600" dirty="0" smtClean="0"/>
              <a:t>Who </a:t>
            </a:r>
            <a:r>
              <a:rPr lang="en-GB" sz="3600" dirty="0"/>
              <a:t>am I?</a:t>
            </a:r>
          </a:p>
          <a:p>
            <a:endParaRPr lang="en-GB" sz="3600" dirty="0">
              <a:solidFill>
                <a:srgbClr val="000000"/>
              </a:solidFill>
            </a:endParaRPr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4138" y="130629"/>
            <a:ext cx="2197862" cy="1554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1676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Image result for guess wh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475" y="-7719"/>
            <a:ext cx="8004763" cy="450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773" t="16710" r="36514" b="24814"/>
          <a:stretch/>
        </p:blipFill>
        <p:spPr>
          <a:xfrm>
            <a:off x="10252551" y="4637314"/>
            <a:ext cx="1939449" cy="2220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55482" t="3261" b="48973"/>
          <a:stretch/>
        </p:blipFill>
        <p:spPr>
          <a:xfrm>
            <a:off x="10319657" y="1946366"/>
            <a:ext cx="1749360" cy="26430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48519" t="26696" r="33705" b="48139"/>
          <a:stretch/>
        </p:blipFill>
        <p:spPr>
          <a:xfrm>
            <a:off x="9797143" y="90932"/>
            <a:ext cx="2271874" cy="18082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34472" t="26518" r="51974" b="33125"/>
          <a:stretch/>
        </p:blipFill>
        <p:spPr>
          <a:xfrm>
            <a:off x="53119" y="4336869"/>
            <a:ext cx="1504622" cy="25188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53849" t="31894" r="33885" b="34076"/>
          <a:stretch/>
        </p:blipFill>
        <p:spPr>
          <a:xfrm>
            <a:off x="1803542" y="4376057"/>
            <a:ext cx="1591189" cy="24819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l="21923" t="26854" r="57309" b="32241"/>
          <a:stretch/>
        </p:blipFill>
        <p:spPr>
          <a:xfrm>
            <a:off x="0" y="0"/>
            <a:ext cx="1663649" cy="184224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9"/>
          <a:srcRect l="33869" t="26807" r="34405" b="18209"/>
          <a:stretch/>
        </p:blipFill>
        <p:spPr>
          <a:xfrm>
            <a:off x="0" y="2038400"/>
            <a:ext cx="2157540" cy="21023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0"/>
          <a:srcRect l="36982" t="19455" r="35008" b="27863"/>
          <a:stretch/>
        </p:blipFill>
        <p:spPr>
          <a:xfrm>
            <a:off x="6194262" y="4336870"/>
            <a:ext cx="2413988" cy="25526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1"/>
          <a:srcRect l="38573" t="14692" r="38833" b="15780"/>
          <a:stretch/>
        </p:blipFill>
        <p:spPr>
          <a:xfrm>
            <a:off x="8729829" y="4376058"/>
            <a:ext cx="1452776" cy="25134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2"/>
          <a:srcRect l="41199" t="39732" r="33885" b="12263"/>
          <a:stretch/>
        </p:blipFill>
        <p:spPr>
          <a:xfrm>
            <a:off x="3640532" y="4336869"/>
            <a:ext cx="2356588" cy="255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1128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869" t="26807" r="34405" b="18209"/>
          <a:stretch/>
        </p:blipFill>
        <p:spPr>
          <a:xfrm>
            <a:off x="378823" y="301982"/>
            <a:ext cx="6557555" cy="6389709"/>
          </a:xfrm>
          <a:prstGeom prst="rect">
            <a:avLst/>
          </a:prstGeom>
        </p:spPr>
      </p:pic>
      <p:pic>
        <p:nvPicPr>
          <p:cNvPr id="6146" name="Picture 2" descr="Mr Tumble, Andy Day and Drs Chris and Xand in new CBeebies and CBBC shows  being made for lockdown - Manchester Evening New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989" y="884264"/>
            <a:ext cx="4990011" cy="4990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05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4880" y="671691"/>
            <a:ext cx="864325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</a:rPr>
              <a:t>The hottest is star is our own </a:t>
            </a:r>
            <a:r>
              <a:rPr lang="en-GB" sz="3600" dirty="0" smtClean="0">
                <a:solidFill>
                  <a:srgbClr val="00B050"/>
                </a:solidFill>
              </a:rPr>
              <a:t>sun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To learn about space is so much </a:t>
            </a:r>
            <a:r>
              <a:rPr lang="en-GB" sz="3600" dirty="0" smtClean="0">
                <a:solidFill>
                  <a:srgbClr val="00B050"/>
                </a:solidFill>
              </a:rPr>
              <a:t>fun</a:t>
            </a:r>
          </a:p>
          <a:p>
            <a:endParaRPr lang="en-GB" sz="3600" dirty="0">
              <a:solidFill>
                <a:srgbClr val="00B050"/>
              </a:solidFill>
            </a:endParaRPr>
          </a:p>
          <a:p>
            <a:r>
              <a:rPr lang="en-GB" sz="3600" dirty="0" smtClean="0"/>
              <a:t>I have a brother, </a:t>
            </a:r>
            <a:r>
              <a:rPr lang="en-GB" sz="3600" dirty="0"/>
              <a:t>Tyler</a:t>
            </a:r>
            <a:r>
              <a:rPr lang="en-GB" sz="3600" dirty="0" smtClean="0"/>
              <a:t> is his </a:t>
            </a:r>
            <a:r>
              <a:rPr lang="en-GB" sz="3600" dirty="0" smtClean="0">
                <a:solidFill>
                  <a:srgbClr val="FF0000"/>
                </a:solidFill>
              </a:rPr>
              <a:t>name</a:t>
            </a:r>
          </a:p>
          <a:p>
            <a:r>
              <a:rPr lang="en-GB" sz="3600" dirty="0" smtClean="0"/>
              <a:t>We look different and yet a bit the </a:t>
            </a:r>
            <a:r>
              <a:rPr lang="en-GB" sz="3600" dirty="0" smtClean="0">
                <a:solidFill>
                  <a:srgbClr val="FF0000"/>
                </a:solidFill>
              </a:rPr>
              <a:t>same!</a:t>
            </a:r>
          </a:p>
          <a:p>
            <a:endParaRPr lang="en-GB" sz="3600" dirty="0" smtClean="0">
              <a:solidFill>
                <a:srgbClr val="FF0000"/>
              </a:solidFill>
            </a:endParaRPr>
          </a:p>
          <a:p>
            <a:r>
              <a:rPr lang="en-GB" sz="3600" dirty="0" smtClean="0"/>
              <a:t>My best friend is a boy called </a:t>
            </a:r>
            <a:r>
              <a:rPr lang="en-GB" sz="3600" dirty="0" smtClean="0">
                <a:solidFill>
                  <a:srgbClr val="0070C0"/>
                </a:solidFill>
              </a:rPr>
              <a:t>Logan</a:t>
            </a:r>
          </a:p>
          <a:p>
            <a:r>
              <a:rPr lang="en-GB" sz="3600" dirty="0" smtClean="0"/>
              <a:t>‘Super cool boys’ should be our </a:t>
            </a:r>
            <a:r>
              <a:rPr lang="en-GB" sz="3600" dirty="0" smtClean="0">
                <a:solidFill>
                  <a:srgbClr val="0070C0"/>
                </a:solidFill>
              </a:rPr>
              <a:t>slogan</a:t>
            </a:r>
            <a:endParaRPr lang="en-GB" sz="3600" dirty="0">
              <a:solidFill>
                <a:srgbClr val="FF0000"/>
              </a:solidFill>
            </a:endParaRPr>
          </a:p>
          <a:p>
            <a:endParaRPr lang="en-GB" sz="3600" dirty="0">
              <a:solidFill>
                <a:srgbClr val="FF0000"/>
              </a:solidFill>
            </a:endParaRPr>
          </a:p>
          <a:p>
            <a:r>
              <a:rPr lang="en-GB" sz="3600" dirty="0" smtClean="0"/>
              <a:t>Who am I?</a:t>
            </a:r>
          </a:p>
          <a:p>
            <a:r>
              <a:rPr lang="en-GB" sz="3600" dirty="0" smtClean="0"/>
              <a:t> </a:t>
            </a:r>
            <a:endParaRPr lang="en-GB" sz="3600" dirty="0"/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907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6982" t="19455" r="35008" b="18863"/>
          <a:stretch/>
        </p:blipFill>
        <p:spPr>
          <a:xfrm>
            <a:off x="7001691" y="376518"/>
            <a:ext cx="4833258" cy="5983942"/>
          </a:xfrm>
          <a:prstGeom prst="rect">
            <a:avLst/>
          </a:prstGeom>
        </p:spPr>
      </p:pic>
      <p:pic>
        <p:nvPicPr>
          <p:cNvPr id="4" name="Picture 2" descr="Passport to Spac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7"/>
          <a:stretch/>
        </p:blipFill>
        <p:spPr bwMode="auto">
          <a:xfrm>
            <a:off x="0" y="368562"/>
            <a:ext cx="6910234" cy="599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653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2890" y="856345"/>
            <a:ext cx="99495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Back to the Future is so </a:t>
            </a:r>
            <a:r>
              <a:rPr lang="en-GB" sz="3600" dirty="0">
                <a:solidFill>
                  <a:srgbClr val="00B050"/>
                </a:solidFill>
              </a:rPr>
              <a:t>cool</a:t>
            </a:r>
          </a:p>
          <a:p>
            <a:r>
              <a:rPr lang="en-GB" sz="3600" dirty="0"/>
              <a:t>I’d like to watch this in my </a:t>
            </a:r>
            <a:r>
              <a:rPr lang="en-GB" sz="3600" dirty="0" smtClean="0">
                <a:solidFill>
                  <a:srgbClr val="00B050"/>
                </a:solidFill>
              </a:rPr>
              <a:t>school</a:t>
            </a:r>
          </a:p>
          <a:p>
            <a:endParaRPr lang="en-GB" sz="3600" dirty="0"/>
          </a:p>
          <a:p>
            <a:r>
              <a:rPr lang="en-GB" sz="3600" dirty="0" smtClean="0">
                <a:solidFill>
                  <a:srgbClr val="000000"/>
                </a:solidFill>
              </a:rPr>
              <a:t>I am a boy who’s name sounds like </a:t>
            </a:r>
            <a:r>
              <a:rPr lang="en-GB" sz="3600" dirty="0" smtClean="0">
                <a:solidFill>
                  <a:srgbClr val="FF0000"/>
                </a:solidFill>
              </a:rPr>
              <a:t>sack</a:t>
            </a:r>
          </a:p>
          <a:p>
            <a:r>
              <a:rPr lang="en-GB" sz="3600" dirty="0" smtClean="0"/>
              <a:t>Is it Edward, Scott, or is it </a:t>
            </a:r>
            <a:r>
              <a:rPr lang="en-GB" sz="3600" dirty="0" smtClean="0">
                <a:solidFill>
                  <a:srgbClr val="FF0000"/>
                </a:solidFill>
              </a:rPr>
              <a:t>…………</a:t>
            </a:r>
          </a:p>
          <a:p>
            <a:endParaRPr lang="en-GB" sz="3600" dirty="0" smtClean="0">
              <a:solidFill>
                <a:srgbClr val="FF0000"/>
              </a:solidFill>
            </a:endParaRPr>
          </a:p>
          <a:p>
            <a:r>
              <a:rPr lang="en-GB" sz="3600" dirty="0" smtClean="0"/>
              <a:t>Who am I?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 </a:t>
            </a:r>
            <a:endParaRPr lang="en-GB" sz="3600" dirty="0">
              <a:solidFill>
                <a:srgbClr val="000000"/>
              </a:solidFill>
            </a:endParaRPr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079" y="2402723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191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8573" t="14692" r="38833" b="15780"/>
          <a:stretch/>
        </p:blipFill>
        <p:spPr>
          <a:xfrm>
            <a:off x="8205778" y="305608"/>
            <a:ext cx="3600739" cy="6229663"/>
          </a:xfrm>
          <a:prstGeom prst="rect">
            <a:avLst/>
          </a:prstGeom>
        </p:spPr>
      </p:pic>
      <p:pic>
        <p:nvPicPr>
          <p:cNvPr id="8194" name="Picture 2" descr="24 Facts About 'Back To The Future' That Might Surprise You | N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7" r="6089"/>
          <a:stretch/>
        </p:blipFill>
        <p:spPr bwMode="auto">
          <a:xfrm>
            <a:off x="295836" y="305608"/>
            <a:ext cx="7785848" cy="625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863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1199" t="39732" r="33885" b="12263"/>
          <a:stretch/>
        </p:blipFill>
        <p:spPr>
          <a:xfrm>
            <a:off x="444138" y="640079"/>
            <a:ext cx="4920299" cy="5329647"/>
          </a:xfrm>
          <a:prstGeom prst="rect">
            <a:avLst/>
          </a:prstGeom>
        </p:spPr>
      </p:pic>
      <p:pic>
        <p:nvPicPr>
          <p:cNvPr id="9218" name="Picture 2" descr="What is cloud gaming? Google Stadia and Microsoft xCloud explained - The  Ver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1" r="10850"/>
          <a:stretch/>
        </p:blipFill>
        <p:spPr bwMode="auto">
          <a:xfrm>
            <a:off x="5577839" y="640079"/>
            <a:ext cx="6247440" cy="5329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7192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97576" y="856344"/>
            <a:ext cx="979278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Ashton is a boy, who’s a best friend to </a:t>
            </a:r>
            <a:r>
              <a:rPr lang="en-GB" sz="3600" dirty="0" smtClean="0">
                <a:solidFill>
                  <a:srgbClr val="FF0000"/>
                </a:solidFill>
              </a:rPr>
              <a:t>me</a:t>
            </a:r>
          </a:p>
          <a:p>
            <a:r>
              <a:rPr lang="en-GB" sz="3600" dirty="0" smtClean="0"/>
              <a:t>We talk and laugh, he makes me </a:t>
            </a:r>
            <a:r>
              <a:rPr lang="en-GB" sz="3600" dirty="0" smtClean="0">
                <a:solidFill>
                  <a:srgbClr val="FF0000"/>
                </a:solidFill>
              </a:rPr>
              <a:t>happy</a:t>
            </a:r>
          </a:p>
          <a:p>
            <a:endParaRPr lang="en-GB" sz="3600" dirty="0" smtClean="0"/>
          </a:p>
          <a:p>
            <a:r>
              <a:rPr lang="en-GB" sz="3600" dirty="0" smtClean="0"/>
              <a:t>Computers and gaming are the </a:t>
            </a:r>
            <a:r>
              <a:rPr lang="en-GB" sz="3600" dirty="0" smtClean="0">
                <a:solidFill>
                  <a:srgbClr val="00B050"/>
                </a:solidFill>
              </a:rPr>
              <a:t>best</a:t>
            </a:r>
          </a:p>
          <a:p>
            <a:r>
              <a:rPr lang="en-GB" sz="3600" dirty="0" smtClean="0"/>
              <a:t>I’m really good, better than the </a:t>
            </a:r>
            <a:r>
              <a:rPr lang="en-GB" sz="3600" dirty="0" smtClean="0">
                <a:solidFill>
                  <a:srgbClr val="00B050"/>
                </a:solidFill>
              </a:rPr>
              <a:t>rest!</a:t>
            </a:r>
            <a:endParaRPr lang="en-GB" sz="3600" dirty="0" smtClean="0"/>
          </a:p>
          <a:p>
            <a:endParaRPr lang="en-GB" sz="3600" dirty="0"/>
          </a:p>
          <a:p>
            <a:r>
              <a:rPr lang="en-GB" sz="3600" dirty="0" smtClean="0"/>
              <a:t>Who am I?</a:t>
            </a:r>
            <a:endParaRPr lang="en-GB" sz="3600" dirty="0"/>
          </a:p>
        </p:txBody>
      </p:sp>
      <p:pic>
        <p:nvPicPr>
          <p:cNvPr id="6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2125723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289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evon quiz for kids - Devon with Ki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320" y="2128792"/>
            <a:ext cx="285750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Image result for the rainbow fi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02" y="1013685"/>
            <a:ext cx="8200192" cy="4616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3772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29194" y="252737"/>
            <a:ext cx="5541343" cy="50193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8. What </a:t>
            </a:r>
            <a:r>
              <a:rPr lang="en-GB" b="1" dirty="0" smtClean="0"/>
              <a:t>animal</a:t>
            </a:r>
            <a:r>
              <a:rPr lang="en-GB" dirty="0" smtClean="0"/>
              <a:t> was hiding in the cave?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654500" y="252737"/>
            <a:ext cx="5203118" cy="1014361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7000" dirty="0" smtClean="0"/>
              <a:t>9. In the end the Rainbow Fish shared. What did he </a:t>
            </a:r>
            <a:r>
              <a:rPr lang="en-GB" sz="7000" b="1" dirty="0" smtClean="0"/>
              <a:t>share</a:t>
            </a:r>
            <a:r>
              <a:rPr lang="en-GB" sz="7000" dirty="0" smtClean="0"/>
              <a:t>?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31991" y="4052402"/>
            <a:ext cx="10515600" cy="5019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10. What should I </a:t>
            </a:r>
            <a:r>
              <a:rPr lang="en-GB" b="1" dirty="0" smtClean="0"/>
              <a:t>do</a:t>
            </a:r>
            <a:r>
              <a:rPr lang="en-GB" dirty="0" smtClean="0"/>
              <a:t>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7946" t="26339" r="41515" b="20897"/>
          <a:stretch/>
        </p:blipFill>
        <p:spPr>
          <a:xfrm>
            <a:off x="138650" y="828217"/>
            <a:ext cx="3243559" cy="31506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7444" t="24553" r="22759" b="14479"/>
          <a:stretch/>
        </p:blipFill>
        <p:spPr>
          <a:xfrm>
            <a:off x="724474" y="4542812"/>
            <a:ext cx="3363431" cy="2315188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4280388" y="5020944"/>
            <a:ext cx="4510528" cy="501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/>
              <a:t>Keep them for me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Share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Find a new friend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4052402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320118" y="0"/>
            <a:ext cx="0" cy="40524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>
            <a:spLocks/>
          </p:cNvSpPr>
          <p:nvPr/>
        </p:nvSpPr>
        <p:spPr>
          <a:xfrm>
            <a:off x="3534527" y="1404565"/>
            <a:ext cx="4510528" cy="501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Whale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Shark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Octopus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357222" y="1854560"/>
            <a:ext cx="4510528" cy="501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His scales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His Pokémon toys  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His McDonald's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pic>
        <p:nvPicPr>
          <p:cNvPr id="15" name="Picture 3" descr="C:\My Documents\My Pictures\rainbowfish\100375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3" t="7854" r="11749" b="11443"/>
          <a:stretch>
            <a:fillRect/>
          </a:stretch>
        </p:blipFill>
        <p:spPr bwMode="auto">
          <a:xfrm>
            <a:off x="9955523" y="997176"/>
            <a:ext cx="2050944" cy="2862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45306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6" grpId="0"/>
      <p:bldP spid="9" grpId="0"/>
      <p:bldP spid="14" grpId="0"/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29194" y="252737"/>
            <a:ext cx="5541343" cy="50193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8. What animal was hiding in the cave?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654500" y="252737"/>
            <a:ext cx="5203118" cy="1014361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7000" dirty="0" smtClean="0"/>
              <a:t>9. In the end the Rainbow Fish shared. What did he share??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31991" y="4052402"/>
            <a:ext cx="10515600" cy="5019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10. What should I do?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7946" t="26339" r="41515" b="20897"/>
          <a:stretch/>
        </p:blipFill>
        <p:spPr>
          <a:xfrm>
            <a:off x="138650" y="828217"/>
            <a:ext cx="3243559" cy="31506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7444" t="24553" r="22759" b="14479"/>
          <a:stretch/>
        </p:blipFill>
        <p:spPr>
          <a:xfrm>
            <a:off x="724474" y="4542812"/>
            <a:ext cx="3363431" cy="2315188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4280388" y="5020944"/>
            <a:ext cx="4510528" cy="501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/>
              <a:t>Keep them for me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6000" b="1" i="1" dirty="0" smtClean="0">
                <a:solidFill>
                  <a:srgbClr val="FF0000"/>
                </a:solidFill>
              </a:rPr>
              <a:t>Share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Find a new friend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4052402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320118" y="0"/>
            <a:ext cx="0" cy="40524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>
            <a:spLocks/>
          </p:cNvSpPr>
          <p:nvPr/>
        </p:nvSpPr>
        <p:spPr>
          <a:xfrm>
            <a:off x="3534527" y="1404565"/>
            <a:ext cx="4510528" cy="501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Whale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Shark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6000" b="1" i="1" dirty="0" smtClean="0">
                <a:solidFill>
                  <a:srgbClr val="FF0000"/>
                </a:solidFill>
              </a:rPr>
              <a:t>Octopus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357222" y="1854560"/>
            <a:ext cx="4510528" cy="501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6000" b="1" i="1" dirty="0" smtClean="0">
                <a:solidFill>
                  <a:srgbClr val="FF0000"/>
                </a:solidFill>
              </a:rPr>
              <a:t>His scales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His Pokémon toys  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en-GB" sz="11200" i="1" dirty="0" smtClean="0"/>
              <a:t>His McDonald's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dirty="0"/>
          </a:p>
        </p:txBody>
      </p:sp>
      <p:pic>
        <p:nvPicPr>
          <p:cNvPr id="15" name="Picture 3" descr="C:\My Documents\My Pictures\rainbowfish\100375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3" t="7854" r="11749" b="11443"/>
          <a:stretch>
            <a:fillRect/>
          </a:stretch>
        </p:blipFill>
        <p:spPr bwMode="auto">
          <a:xfrm>
            <a:off x="9955523" y="997176"/>
            <a:ext cx="2050944" cy="2862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Image result for answer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3725" y="4369686"/>
            <a:ext cx="2405857" cy="2173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 result for tick correc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103" y="2680904"/>
            <a:ext cx="857557" cy="102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Image result for tick correc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414" y="1267098"/>
            <a:ext cx="857557" cy="102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Image result for tick correc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276" y="5020944"/>
            <a:ext cx="857557" cy="102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9302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usical statu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439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</TotalTime>
  <Words>651</Words>
  <Application>Microsoft Office PowerPoint</Application>
  <PresentationFormat>Widescreen</PresentationFormat>
  <Paragraphs>135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ICT Service, City &amp; County of Swansea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BROWN</dc:creator>
  <cp:lastModifiedBy>BEN BROWN</cp:lastModifiedBy>
  <cp:revision>237</cp:revision>
  <dcterms:created xsi:type="dcterms:W3CDTF">2021-01-21T17:15:37Z</dcterms:created>
  <dcterms:modified xsi:type="dcterms:W3CDTF">2021-02-12T08:16:22Z</dcterms:modified>
</cp:coreProperties>
</file>