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56" r:id="rId3"/>
    <p:sldId id="258" r:id="rId4"/>
    <p:sldId id="271" r:id="rId5"/>
    <p:sldId id="261" r:id="rId6"/>
    <p:sldId id="262" r:id="rId7"/>
    <p:sldId id="263" r:id="rId8"/>
    <p:sldId id="265" r:id="rId9"/>
    <p:sldId id="266" r:id="rId10"/>
    <p:sldId id="267" r:id="rId11"/>
    <p:sldId id="270" r:id="rId12"/>
    <p:sldId id="25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1" autoAdjust="0"/>
    <p:restoredTop sz="94660"/>
  </p:normalViewPr>
  <p:slideViewPr>
    <p:cSldViewPr snapToGrid="0">
      <p:cViewPr varScale="1">
        <p:scale>
          <a:sx n="65" d="100"/>
          <a:sy n="65" d="100"/>
        </p:scale>
        <p:origin x="66"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C330AEB-6202-4AFD-8F05-F2A625B16171}" type="datetimeFigureOut">
              <a:rPr lang="en-GB" smtClean="0"/>
              <a:t>08/03/2021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5B8694-46C7-4171-987F-171EF71299A3}" type="slidenum">
              <a:rPr lang="en-GB" smtClean="0"/>
              <a:t>‹#›</a:t>
            </a:fld>
            <a:endParaRPr lang="en-GB"/>
          </a:p>
        </p:txBody>
      </p:sp>
    </p:spTree>
    <p:extLst>
      <p:ext uri="{BB962C8B-B14F-4D97-AF65-F5344CB8AC3E}">
        <p14:creationId xmlns:p14="http://schemas.microsoft.com/office/powerpoint/2010/main" val="265969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C330AEB-6202-4AFD-8F05-F2A625B16171}" type="datetimeFigureOut">
              <a:rPr lang="en-GB" smtClean="0"/>
              <a:t>08/03/2021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5B8694-46C7-4171-987F-171EF71299A3}" type="slidenum">
              <a:rPr lang="en-GB" smtClean="0"/>
              <a:t>‹#›</a:t>
            </a:fld>
            <a:endParaRPr lang="en-GB"/>
          </a:p>
        </p:txBody>
      </p:sp>
    </p:spTree>
    <p:extLst>
      <p:ext uri="{BB962C8B-B14F-4D97-AF65-F5344CB8AC3E}">
        <p14:creationId xmlns:p14="http://schemas.microsoft.com/office/powerpoint/2010/main" val="605479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C330AEB-6202-4AFD-8F05-F2A625B16171}" type="datetimeFigureOut">
              <a:rPr lang="en-GB" smtClean="0"/>
              <a:t>08/03/2021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5B8694-46C7-4171-987F-171EF71299A3}" type="slidenum">
              <a:rPr lang="en-GB" smtClean="0"/>
              <a:t>‹#›</a:t>
            </a:fld>
            <a:endParaRPr lang="en-GB"/>
          </a:p>
        </p:txBody>
      </p:sp>
    </p:spTree>
    <p:extLst>
      <p:ext uri="{BB962C8B-B14F-4D97-AF65-F5344CB8AC3E}">
        <p14:creationId xmlns:p14="http://schemas.microsoft.com/office/powerpoint/2010/main" val="1594009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C330AEB-6202-4AFD-8F05-F2A625B16171}" type="datetimeFigureOut">
              <a:rPr lang="en-GB" smtClean="0"/>
              <a:t>08/03/2021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5B8694-46C7-4171-987F-171EF71299A3}" type="slidenum">
              <a:rPr lang="en-GB" smtClean="0"/>
              <a:t>‹#›</a:t>
            </a:fld>
            <a:endParaRPr lang="en-GB"/>
          </a:p>
        </p:txBody>
      </p:sp>
    </p:spTree>
    <p:extLst>
      <p:ext uri="{BB962C8B-B14F-4D97-AF65-F5344CB8AC3E}">
        <p14:creationId xmlns:p14="http://schemas.microsoft.com/office/powerpoint/2010/main" val="29393936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C330AEB-6202-4AFD-8F05-F2A625B16171}" type="datetimeFigureOut">
              <a:rPr lang="en-GB" smtClean="0"/>
              <a:t>08/03/2021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5B8694-46C7-4171-987F-171EF71299A3}" type="slidenum">
              <a:rPr lang="en-GB" smtClean="0"/>
              <a:t>‹#›</a:t>
            </a:fld>
            <a:endParaRPr lang="en-GB"/>
          </a:p>
        </p:txBody>
      </p:sp>
    </p:spTree>
    <p:extLst>
      <p:ext uri="{BB962C8B-B14F-4D97-AF65-F5344CB8AC3E}">
        <p14:creationId xmlns:p14="http://schemas.microsoft.com/office/powerpoint/2010/main" val="1669852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C330AEB-6202-4AFD-8F05-F2A625B16171}" type="datetimeFigureOut">
              <a:rPr lang="en-GB" smtClean="0"/>
              <a:t>08/03/2021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5B8694-46C7-4171-987F-171EF71299A3}" type="slidenum">
              <a:rPr lang="en-GB" smtClean="0"/>
              <a:t>‹#›</a:t>
            </a:fld>
            <a:endParaRPr lang="en-GB"/>
          </a:p>
        </p:txBody>
      </p:sp>
    </p:spTree>
    <p:extLst>
      <p:ext uri="{BB962C8B-B14F-4D97-AF65-F5344CB8AC3E}">
        <p14:creationId xmlns:p14="http://schemas.microsoft.com/office/powerpoint/2010/main" val="3014259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330AEB-6202-4AFD-8F05-F2A625B16171}" type="datetimeFigureOut">
              <a:rPr lang="en-GB" smtClean="0"/>
              <a:t>08/03/2021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5B8694-46C7-4171-987F-171EF71299A3}" type="slidenum">
              <a:rPr lang="en-GB" smtClean="0"/>
              <a:t>‹#›</a:t>
            </a:fld>
            <a:endParaRPr lang="en-GB"/>
          </a:p>
        </p:txBody>
      </p:sp>
    </p:spTree>
    <p:extLst>
      <p:ext uri="{BB962C8B-B14F-4D97-AF65-F5344CB8AC3E}">
        <p14:creationId xmlns:p14="http://schemas.microsoft.com/office/powerpoint/2010/main" val="3607376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C330AEB-6202-4AFD-8F05-F2A625B16171}" type="datetimeFigureOut">
              <a:rPr lang="en-GB" smtClean="0"/>
              <a:t>08/03/2021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5B8694-46C7-4171-987F-171EF71299A3}" type="slidenum">
              <a:rPr lang="en-GB" smtClean="0"/>
              <a:t>‹#›</a:t>
            </a:fld>
            <a:endParaRPr lang="en-GB"/>
          </a:p>
        </p:txBody>
      </p:sp>
    </p:spTree>
    <p:extLst>
      <p:ext uri="{BB962C8B-B14F-4D97-AF65-F5344CB8AC3E}">
        <p14:creationId xmlns:p14="http://schemas.microsoft.com/office/powerpoint/2010/main" val="2338144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C330AEB-6202-4AFD-8F05-F2A625B16171}" type="datetimeFigureOut">
              <a:rPr lang="en-GB" smtClean="0"/>
              <a:t>08/03/2021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5B8694-46C7-4171-987F-171EF71299A3}" type="slidenum">
              <a:rPr lang="en-GB" smtClean="0"/>
              <a:t>‹#›</a:t>
            </a:fld>
            <a:endParaRPr lang="en-GB"/>
          </a:p>
        </p:txBody>
      </p:sp>
    </p:spTree>
    <p:extLst>
      <p:ext uri="{BB962C8B-B14F-4D97-AF65-F5344CB8AC3E}">
        <p14:creationId xmlns:p14="http://schemas.microsoft.com/office/powerpoint/2010/main" val="3236704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C330AEB-6202-4AFD-8F05-F2A625B16171}" type="datetimeFigureOut">
              <a:rPr lang="en-GB" smtClean="0"/>
              <a:t>08/03/2021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5B8694-46C7-4171-987F-171EF71299A3}" type="slidenum">
              <a:rPr lang="en-GB" smtClean="0"/>
              <a:t>‹#›</a:t>
            </a:fld>
            <a:endParaRPr lang="en-GB"/>
          </a:p>
        </p:txBody>
      </p:sp>
    </p:spTree>
    <p:extLst>
      <p:ext uri="{BB962C8B-B14F-4D97-AF65-F5344CB8AC3E}">
        <p14:creationId xmlns:p14="http://schemas.microsoft.com/office/powerpoint/2010/main" val="1565394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C330AEB-6202-4AFD-8F05-F2A625B16171}" type="datetimeFigureOut">
              <a:rPr lang="en-GB" smtClean="0"/>
              <a:t>08/03/2021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5B8694-46C7-4171-987F-171EF71299A3}" type="slidenum">
              <a:rPr lang="en-GB" smtClean="0"/>
              <a:t>‹#›</a:t>
            </a:fld>
            <a:endParaRPr lang="en-GB"/>
          </a:p>
        </p:txBody>
      </p:sp>
    </p:spTree>
    <p:extLst>
      <p:ext uri="{BB962C8B-B14F-4D97-AF65-F5344CB8AC3E}">
        <p14:creationId xmlns:p14="http://schemas.microsoft.com/office/powerpoint/2010/main" val="42536765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3"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3CF7BCC6-DA5B-4FB2-A871-41AC821BE5B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9809915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3"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3CF7BCC6-DA5B-4FB2-A871-41AC821BE5B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7874759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pic>
        <p:nvPicPr>
          <p:cNvPr id="3"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3CF7BCC6-DA5B-4FB2-A871-41AC821BE5B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3166243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pic>
        <p:nvPicPr>
          <p:cNvPr id="3"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3CF7BCC6-DA5B-4FB2-A871-41AC821BE5B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730371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pic>
        <p:nvPicPr>
          <p:cNvPr id="3"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3CF7BCC6-DA5B-4FB2-A871-41AC821BE5B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3338090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pic>
        <p:nvPicPr>
          <p:cNvPr id="3"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3CF7BCC6-DA5B-4FB2-A871-41AC821BE5B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3155111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pic>
        <p:nvPicPr>
          <p:cNvPr id="3"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ounded Rectangle 3">
            <a:extLst>
              <a:ext uri="{FF2B5EF4-FFF2-40B4-BE49-F238E27FC236}">
                <a16:creationId xmlns:a16="http://schemas.microsoft.com/office/drawing/2014/main" id="{3CF7BCC6-DA5B-4FB2-A871-41AC821BE5B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7718456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End Slide">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83251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330AEB-6202-4AFD-8F05-F2A625B16171}" type="datetimeFigureOut">
              <a:rPr lang="en-GB" smtClean="0"/>
              <a:t>08/03/2021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5B8694-46C7-4171-987F-171EF71299A3}" type="slidenum">
              <a:rPr lang="en-GB" smtClean="0"/>
              <a:t>‹#›</a:t>
            </a:fld>
            <a:endParaRPr lang="en-GB"/>
          </a:p>
        </p:txBody>
      </p:sp>
    </p:spTree>
    <p:extLst>
      <p:ext uri="{BB962C8B-B14F-4D97-AF65-F5344CB8AC3E}">
        <p14:creationId xmlns:p14="http://schemas.microsoft.com/office/powerpoint/2010/main" val="35692985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 id="2147483666" r:id="rId16"/>
    <p:sldLayoutId id="2147483667" r:id="rId17"/>
    <p:sldLayoutId id="2147483670" r:id="rId18"/>
    <p:sldLayoutId id="2147483671"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7" Type="http://schemas.openxmlformats.org/officeDocument/2006/relationships/image" Target="../media/image16.jpe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13.xml"/><Relationship Id="rId4" Type="http://schemas.openxmlformats.org/officeDocument/2006/relationships/image" Target="../media/image20.jpeg"/></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14.xml"/><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15.xml"/><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16.xml"/><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17.xml"/><Relationship Id="rId4" Type="http://schemas.openxmlformats.org/officeDocument/2006/relationships/image" Target="../media/image32.jpeg"/></Relationships>
</file>

<file path=ppt/slides/_rels/slide1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18 Most Beautiful Castles in the World - Famous Palaces to Vis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4217" y="0"/>
            <a:ext cx="10241280" cy="6822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19535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inderella Castle at Walt Disney World Resort to Receive Royal Makeover |  Disney Parks Blo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04396" y="100009"/>
            <a:ext cx="3563829" cy="416011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hrek Backdrop Rentals | Music Theatre Internatio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4638" y="4260123"/>
            <a:ext cx="5143500" cy="227647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Lord Farquaad | WikiShrek | Fando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175" y="4145823"/>
            <a:ext cx="1914525" cy="2390775"/>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Bowser's Castle | MarioWiki | Fandom"/>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00010"/>
            <a:ext cx="6096000" cy="3429001"/>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So Long, Gay Bowser”: A queer reading of Super Mario | by Erica Lenti |  Noteworthy - The Journal Blo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96000" y="383240"/>
            <a:ext cx="2055699" cy="2613528"/>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Disney.com | The official home for all things Disne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04395" y="4408577"/>
            <a:ext cx="3563829" cy="1873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2833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44"/>
                                        </p:tgtEl>
                                        <p:attrNameLst>
                                          <p:attrName>style.visibility</p:attrName>
                                        </p:attrNameLst>
                                      </p:cBhvr>
                                      <p:to>
                                        <p:strVal val="visible"/>
                                      </p:to>
                                    </p:set>
                                    <p:animEffect transition="in" filter="fade">
                                      <p:cBhvr>
                                        <p:cTn id="7" dur="500"/>
                                        <p:tgtEl>
                                          <p:spTgt spid="104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32"/>
                                        </p:tgtEl>
                                        <p:attrNameLst>
                                          <p:attrName>style.visibility</p:attrName>
                                        </p:attrNameLst>
                                      </p:cBhvr>
                                      <p:to>
                                        <p:strVal val="visible"/>
                                      </p:to>
                                    </p:set>
                                    <p:animEffect transition="in" filter="fade">
                                      <p:cBhvr>
                                        <p:cTn id="12" dur="500"/>
                                        <p:tgtEl>
                                          <p:spTgt spid="10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38"/>
                                        </p:tgtEl>
                                        <p:attrNameLst>
                                          <p:attrName>style.visibility</p:attrName>
                                        </p:attrNameLst>
                                      </p:cBhvr>
                                      <p:to>
                                        <p:strVal val="visible"/>
                                      </p:to>
                                    </p:set>
                                    <p:animEffect transition="in" filter="fade">
                                      <p:cBhvr>
                                        <p:cTn id="17" dur="500"/>
                                        <p:tgtEl>
                                          <p:spTgt spid="103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30"/>
                                        </p:tgtEl>
                                        <p:attrNameLst>
                                          <p:attrName>style.visibility</p:attrName>
                                        </p:attrNameLst>
                                      </p:cBhvr>
                                      <p:to>
                                        <p:strVal val="visible"/>
                                      </p:to>
                                    </p:set>
                                    <p:animEffect transition="in" filter="fade">
                                      <p:cBhvr>
                                        <p:cTn id="22" dur="500"/>
                                        <p:tgtEl>
                                          <p:spTgt spid="10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46"/>
                                        </p:tgtEl>
                                        <p:attrNameLst>
                                          <p:attrName>style.visibility</p:attrName>
                                        </p:attrNameLst>
                                      </p:cBhvr>
                                      <p:to>
                                        <p:strVal val="visible"/>
                                      </p:to>
                                    </p:set>
                                    <p:animEffect transition="in" filter="fade">
                                      <p:cBhvr>
                                        <p:cTn id="27" dur="500"/>
                                        <p:tgtEl>
                                          <p:spTgt spid="10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rozen castle png | Frozen background, Frozen castle, Wallpaper iphone  disn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 y="0"/>
            <a:ext cx="3810000" cy="4572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descr="Castle DunBroch | Disney Wiki | Fand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3335" y="3859160"/>
            <a:ext cx="4638493" cy="299884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2" descr="Brave (2012 film) - Wikiped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67681" y="3762375"/>
            <a:ext cx="2095500" cy="309562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Frozen 2 Ending Explained | Den of Geek"/>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9249" y="4689566"/>
            <a:ext cx="3130965" cy="1985554"/>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Minecraft Medieval Village With Castle World Download - BlueNerd | Minecraft  medieval village, Minecraft medieval, Minecraft castle design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12535" y="0"/>
            <a:ext cx="5879465" cy="3310139"/>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Logo Minecraft Stock Illustrations – 69 Logo Minecraft Stock Illustrations,  Vectors &amp; Clipart - Dreamsti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166964" y="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351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8"/>
                                        </p:tgtEl>
                                        <p:attrNameLst>
                                          <p:attrName>style.visibility</p:attrName>
                                        </p:attrNameLst>
                                      </p:cBhvr>
                                      <p:to>
                                        <p:strVal val="visible"/>
                                      </p:to>
                                    </p:set>
                                    <p:animEffect transition="in" filter="fade">
                                      <p:cBhvr>
                                        <p:cTn id="12" dur="500"/>
                                        <p:tgtEl>
                                          <p:spTgt spid="307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80"/>
                                        </p:tgtEl>
                                        <p:attrNameLst>
                                          <p:attrName>style.visibility</p:attrName>
                                        </p:attrNameLst>
                                      </p:cBhvr>
                                      <p:to>
                                        <p:strVal val="visible"/>
                                      </p:to>
                                    </p:set>
                                    <p:animEffect transition="in" filter="fade">
                                      <p:cBhvr>
                                        <p:cTn id="17" dur="500"/>
                                        <p:tgtEl>
                                          <p:spTgt spid="308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82"/>
                                        </p:tgtEl>
                                        <p:attrNameLst>
                                          <p:attrName>style.visibility</p:attrName>
                                        </p:attrNameLst>
                                      </p:cBhvr>
                                      <p:to>
                                        <p:strVal val="visible"/>
                                      </p:to>
                                    </p:set>
                                    <p:animEffect transition="in" filter="fade">
                                      <p:cBhvr>
                                        <p:cTn id="22" dur="500"/>
                                        <p:tgtEl>
                                          <p:spTgt spid="308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44383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1981201" y="479426"/>
            <a:ext cx="8220075" cy="993775"/>
          </a:xfrm>
        </p:spPr>
        <p:txBody>
          <a:bodyPr/>
          <a:lstStyle/>
          <a:p>
            <a:pPr eaLnBrk="1" hangingPunct="1"/>
            <a:r>
              <a:rPr lang="en-GB" altLang="en-US" sz="3600"/>
              <a:t>Defence Against Enemies</a:t>
            </a:r>
          </a:p>
        </p:txBody>
      </p:sp>
      <p:sp>
        <p:nvSpPr>
          <p:cNvPr id="5" name="Rectangle 4"/>
          <p:cNvSpPr>
            <a:spLocks noChangeArrowheads="1"/>
          </p:cNvSpPr>
          <p:nvPr/>
        </p:nvSpPr>
        <p:spPr bwMode="auto">
          <a:xfrm>
            <a:off x="2446339" y="1514475"/>
            <a:ext cx="7299325"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Castles were built for important and wealthy people to live in. As so many wealthy people lived in castles, there were usually lots of lovely things that people wanted to steal. Sometimes enemies wanted the whole castle!</a:t>
            </a:r>
          </a:p>
        </p:txBody>
      </p:sp>
      <p:pic>
        <p:nvPicPr>
          <p:cNvPr id="2" name="Picture 1">
            <a:extLst>
              <a:ext uri="{FF2B5EF4-FFF2-40B4-BE49-F238E27FC236}">
                <a16:creationId xmlns:a16="http://schemas.microsoft.com/office/drawing/2014/main" id="{D49289F9-2015-462F-A13D-004A56CE2E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9312" y="2910069"/>
            <a:ext cx="4943039" cy="2995781"/>
          </a:xfrm>
          <a:prstGeom prst="roundRect">
            <a:avLst>
              <a:gd name="adj" fmla="val 7660"/>
            </a:avLst>
          </a:prstGeom>
        </p:spPr>
      </p:pic>
      <p:sp>
        <p:nvSpPr>
          <p:cNvPr id="3" name="Rectangle 2"/>
          <p:cNvSpPr>
            <a:spLocks noChangeArrowheads="1"/>
          </p:cNvSpPr>
          <p:nvPr/>
        </p:nvSpPr>
        <p:spPr bwMode="auto">
          <a:xfrm>
            <a:off x="2354264" y="2909888"/>
            <a:ext cx="29114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Because of this, it was very important that castles were protected against enemies.</a:t>
            </a:r>
          </a:p>
        </p:txBody>
      </p:sp>
    </p:spTree>
    <p:extLst>
      <p:ext uri="{BB962C8B-B14F-4D97-AF65-F5344CB8AC3E}">
        <p14:creationId xmlns:p14="http://schemas.microsoft.com/office/powerpoint/2010/main" val="23816192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1981201" y="479426"/>
            <a:ext cx="8220075" cy="993775"/>
          </a:xfrm>
        </p:spPr>
        <p:txBody>
          <a:bodyPr/>
          <a:lstStyle/>
          <a:p>
            <a:pPr eaLnBrk="1" hangingPunct="1"/>
            <a:r>
              <a:rPr lang="en-GB" altLang="en-US" sz="3600"/>
              <a:t>The Moat</a:t>
            </a:r>
          </a:p>
        </p:txBody>
      </p:sp>
      <p:sp>
        <p:nvSpPr>
          <p:cNvPr id="5" name="Rectangle 4"/>
          <p:cNvSpPr>
            <a:spLocks noChangeArrowheads="1"/>
          </p:cNvSpPr>
          <p:nvPr/>
        </p:nvSpPr>
        <p:spPr bwMode="auto">
          <a:xfrm>
            <a:off x="2279651" y="1514475"/>
            <a:ext cx="7515225"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moat was a deep trench or ditch that was dug all around the outside of the castle walls. Then it was filled with water.</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If people wanted to invade the castle they would have trouble crossing the moat.</a:t>
            </a:r>
          </a:p>
        </p:txBody>
      </p:sp>
      <p:pic>
        <p:nvPicPr>
          <p:cNvPr id="2" name="Picture 1">
            <a:extLst>
              <a:ext uri="{FF2B5EF4-FFF2-40B4-BE49-F238E27FC236}">
                <a16:creationId xmlns:a16="http://schemas.microsoft.com/office/drawing/2014/main" id="{BDB1F546-5DD3-4333-AF4E-241ED184743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48" t="12633" r="54505" b="43822"/>
          <a:stretch/>
        </p:blipFill>
        <p:spPr>
          <a:xfrm>
            <a:off x="3852232" y="3057847"/>
            <a:ext cx="4478006" cy="3034978"/>
          </a:xfrm>
          <a:prstGeom prst="roundRect">
            <a:avLst>
              <a:gd name="adj" fmla="val 7660"/>
            </a:avLst>
          </a:prstGeom>
        </p:spPr>
      </p:pic>
      <p:pic>
        <p:nvPicPr>
          <p:cNvPr id="22530" name="Picture 2" descr="6 Medieval Soldiers That Scourged The Battlefield - About Histo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6646" y="4356945"/>
            <a:ext cx="3086009" cy="1735880"/>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Moats And Machines: How Warren Buffett Analyzes a Business | Inc.co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59" y="4090219"/>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2978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1981201" y="479426"/>
            <a:ext cx="8220075" cy="993775"/>
          </a:xfrm>
        </p:spPr>
        <p:txBody>
          <a:bodyPr/>
          <a:lstStyle/>
          <a:p>
            <a:pPr eaLnBrk="1" hangingPunct="1"/>
            <a:r>
              <a:rPr lang="en-GB" altLang="en-US" sz="3600"/>
              <a:t>The Drawbridge</a:t>
            </a:r>
          </a:p>
        </p:txBody>
      </p:sp>
      <p:sp>
        <p:nvSpPr>
          <p:cNvPr id="5" name="Rectangle 4"/>
          <p:cNvSpPr>
            <a:spLocks noChangeArrowheads="1"/>
          </p:cNvSpPr>
          <p:nvPr/>
        </p:nvSpPr>
        <p:spPr bwMode="auto">
          <a:xfrm>
            <a:off x="2279650" y="1514475"/>
            <a:ext cx="76327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 drawbridge was used as a way to prevent or allow people in or out of the castle. It led from the castle gateway, over the moat, to the other side.</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The impressive thing about a drawbridge was it could be raised up, so that invaders could not cross the moat or easily get into the castle.</a:t>
            </a:r>
          </a:p>
        </p:txBody>
      </p:sp>
      <p:pic>
        <p:nvPicPr>
          <p:cNvPr id="11268"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86326" y="3362326"/>
            <a:ext cx="240982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2" name="Picture 2" descr="74 Drawbridge High Res Illustrations - Getty Images"/>
          <p:cNvPicPr>
            <a:picLocks noChangeAspect="1" noChangeArrowheads="1"/>
          </p:cNvPicPr>
          <p:nvPr/>
        </p:nvPicPr>
        <p:blipFill rotWithShape="1">
          <a:blip r:embed="rId3">
            <a:extLst>
              <a:ext uri="{28A0092B-C50C-407E-A947-70E740481C1C}">
                <a14:useLocalDpi xmlns:a14="http://schemas.microsoft.com/office/drawing/2010/main" val="0"/>
              </a:ext>
            </a:extLst>
          </a:blip>
          <a:srcRect b="4985"/>
          <a:stretch/>
        </p:blipFill>
        <p:spPr bwMode="auto">
          <a:xfrm>
            <a:off x="7993291" y="3003210"/>
            <a:ext cx="3574505" cy="3396343"/>
          </a:xfrm>
          <a:prstGeom prst="rect">
            <a:avLst/>
          </a:prstGeom>
          <a:noFill/>
          <a:extLst>
            <a:ext uri="{909E8E84-426E-40DD-AFC4-6F175D3DCCD1}">
              <a14:hiddenFill xmlns:a14="http://schemas.microsoft.com/office/drawing/2010/main">
                <a:solidFill>
                  <a:srgbClr val="FFFFFF"/>
                </a:solidFill>
              </a14:hiddenFill>
            </a:ext>
          </a:extLst>
        </p:spPr>
      </p:pic>
      <p:pic>
        <p:nvPicPr>
          <p:cNvPr id="20484" name="Picture 4" descr="Drawbridge - Wikiped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7275" y="3044825"/>
            <a:ext cx="2423343" cy="3235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8217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1981201" y="479426"/>
            <a:ext cx="8220075" cy="993775"/>
          </a:xfrm>
        </p:spPr>
        <p:txBody>
          <a:bodyPr/>
          <a:lstStyle/>
          <a:p>
            <a:pPr eaLnBrk="1" hangingPunct="1"/>
            <a:r>
              <a:rPr lang="en-GB" altLang="en-US" sz="3600"/>
              <a:t>Arrow Loops</a:t>
            </a:r>
          </a:p>
        </p:txBody>
      </p:sp>
      <p:sp>
        <p:nvSpPr>
          <p:cNvPr id="5" name="Rectangle 4"/>
          <p:cNvSpPr>
            <a:spLocks noChangeArrowheads="1"/>
          </p:cNvSpPr>
          <p:nvPr/>
        </p:nvSpPr>
        <p:spPr bwMode="auto">
          <a:xfrm>
            <a:off x="2279650" y="1514475"/>
            <a:ext cx="7632700"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rPr>
              <a:t>Arrow loops, or slits, were used to defend the castle from invaders. These narrow slits were cut into the stone walls and used to shoot arrows through. The flying arrows would come as a big surprise to the invaders down below!</a:t>
            </a:r>
          </a:p>
        </p:txBody>
      </p:sp>
      <p:pic>
        <p:nvPicPr>
          <p:cNvPr id="3" name="Picture 2">
            <a:extLst>
              <a:ext uri="{FF2B5EF4-FFF2-40B4-BE49-F238E27FC236}">
                <a16:creationId xmlns:a16="http://schemas.microsoft.com/office/drawing/2014/main" id="{8CAD0842-F8BD-4EEF-8D59-D1948CFC917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3563" y="2604165"/>
            <a:ext cx="2895344" cy="3488660"/>
          </a:xfrm>
          <a:prstGeom prst="roundRect">
            <a:avLst>
              <a:gd name="adj" fmla="val 6204"/>
            </a:avLst>
          </a:prstGeom>
        </p:spPr>
      </p:pic>
      <p:pic>
        <p:nvPicPr>
          <p:cNvPr id="16386" name="Picture 2" descr="Arrow Slits - Castle Defences!"/>
          <p:cNvPicPr>
            <a:picLocks noChangeAspect="1" noChangeArrowheads="1"/>
          </p:cNvPicPr>
          <p:nvPr/>
        </p:nvPicPr>
        <p:blipFill rotWithShape="1">
          <a:blip r:embed="rId3">
            <a:extLst>
              <a:ext uri="{28A0092B-C50C-407E-A947-70E740481C1C}">
                <a14:useLocalDpi xmlns:a14="http://schemas.microsoft.com/office/drawing/2010/main" val="0"/>
              </a:ext>
            </a:extLst>
          </a:blip>
          <a:srcRect l="40741"/>
          <a:stretch/>
        </p:blipFill>
        <p:spPr bwMode="auto">
          <a:xfrm>
            <a:off x="8294914" y="2720167"/>
            <a:ext cx="2664824" cy="3372658"/>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Medieval Arch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9057" y="3134519"/>
            <a:ext cx="1762125"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3327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1981201" y="479426"/>
            <a:ext cx="8220075" cy="993775"/>
          </a:xfrm>
        </p:spPr>
        <p:txBody>
          <a:bodyPr/>
          <a:lstStyle/>
          <a:p>
            <a:pPr eaLnBrk="1" hangingPunct="1"/>
            <a:r>
              <a:rPr lang="en-GB" altLang="en-US" sz="3600"/>
              <a:t>Battlements</a:t>
            </a:r>
          </a:p>
        </p:txBody>
      </p:sp>
      <p:sp>
        <p:nvSpPr>
          <p:cNvPr id="5" name="Rectangle 4"/>
          <p:cNvSpPr>
            <a:spLocks noChangeArrowheads="1"/>
          </p:cNvSpPr>
          <p:nvPr/>
        </p:nvSpPr>
        <p:spPr bwMode="auto">
          <a:xfrm>
            <a:off x="2279650" y="1514475"/>
            <a:ext cx="76327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Battlements were the square-shaped part of the walls around the top of the castle. They were useful for spying across the fields to check no one was coming to attack the castle. They were also useful for soldiers firing arrows through the gaps, as they offered protection from arrows coming from the enemy.</a:t>
            </a:r>
          </a:p>
        </p:txBody>
      </p:sp>
      <p:pic>
        <p:nvPicPr>
          <p:cNvPr id="3" name="Picture 2">
            <a:extLst>
              <a:ext uri="{FF2B5EF4-FFF2-40B4-BE49-F238E27FC236}">
                <a16:creationId xmlns:a16="http://schemas.microsoft.com/office/drawing/2014/main" id="{9DEC46AF-354D-4765-86CD-F6EFE57EDAA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62607" y="3118321"/>
            <a:ext cx="4466786" cy="2974504"/>
          </a:xfrm>
          <a:prstGeom prst="roundRect">
            <a:avLst>
              <a:gd name="adj" fmla="val 5519"/>
            </a:avLst>
          </a:prstGeom>
        </p:spPr>
      </p:pic>
      <p:pic>
        <p:nvPicPr>
          <p:cNvPr id="2" name="Picture 2" descr="Battlement - Wikipe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278" y="3118321"/>
            <a:ext cx="3184310" cy="285140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Battlement HD Stock Images | Shutterstock"/>
          <p:cNvPicPr>
            <a:picLocks noChangeAspect="1" noChangeArrowheads="1"/>
          </p:cNvPicPr>
          <p:nvPr/>
        </p:nvPicPr>
        <p:blipFill rotWithShape="1">
          <a:blip r:embed="rId4">
            <a:extLst>
              <a:ext uri="{28A0092B-C50C-407E-A947-70E740481C1C}">
                <a14:useLocalDpi xmlns:a14="http://schemas.microsoft.com/office/drawing/2010/main" val="0"/>
              </a:ext>
            </a:extLst>
          </a:blip>
          <a:srcRect r="29002" b="8812"/>
          <a:stretch/>
        </p:blipFill>
        <p:spPr bwMode="auto">
          <a:xfrm>
            <a:off x="8741679" y="3425313"/>
            <a:ext cx="2341341" cy="2429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1042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1981201" y="479426"/>
            <a:ext cx="8220075" cy="993775"/>
          </a:xfrm>
        </p:spPr>
        <p:txBody>
          <a:bodyPr/>
          <a:lstStyle/>
          <a:p>
            <a:pPr eaLnBrk="1" hangingPunct="1"/>
            <a:r>
              <a:rPr lang="en-GB" altLang="en-US" sz="3600"/>
              <a:t>The Portcullis</a:t>
            </a:r>
          </a:p>
        </p:txBody>
      </p:sp>
      <p:sp>
        <p:nvSpPr>
          <p:cNvPr id="5" name="Rectangle 4"/>
          <p:cNvSpPr>
            <a:spLocks noChangeArrowheads="1"/>
          </p:cNvSpPr>
          <p:nvPr/>
        </p:nvSpPr>
        <p:spPr bwMode="auto">
          <a:xfrm>
            <a:off x="2279651" y="1514475"/>
            <a:ext cx="7331075"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portcullis was also an important feature for defence. It was a very heavy gate made of metal and very strong wood. It had jagged ‘teeth’ at the bottom. It lifted vertically, but could also be dropped very quickly, to stop people getting in or easily breaking their way in through the gateway.</a:t>
            </a:r>
          </a:p>
        </p:txBody>
      </p:sp>
      <p:pic>
        <p:nvPicPr>
          <p:cNvPr id="16388"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656138" y="3008313"/>
            <a:ext cx="2870200" cy="297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0" name="Picture 2" descr="Castle Portcullis | Medieval castle, Castle parts, Cast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7095" y="3086099"/>
            <a:ext cx="2639876" cy="309898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3d medieval soldier mode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4671" y="3378199"/>
            <a:ext cx="2386282" cy="2608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2344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1981201" y="479426"/>
            <a:ext cx="8220075" cy="993775"/>
          </a:xfrm>
        </p:spPr>
        <p:txBody>
          <a:bodyPr/>
          <a:lstStyle/>
          <a:p>
            <a:r>
              <a:rPr lang="en-AU" altLang="en-US" smtClean="0"/>
              <a:t>The Keep</a:t>
            </a:r>
            <a:endParaRPr lang="en-GB" altLang="en-US" smtClean="0"/>
          </a:p>
        </p:txBody>
      </p:sp>
      <p:sp>
        <p:nvSpPr>
          <p:cNvPr id="4" name="Rectangle 3"/>
          <p:cNvSpPr>
            <a:spLocks noChangeArrowheads="1"/>
          </p:cNvSpPr>
          <p:nvPr/>
        </p:nvSpPr>
        <p:spPr bwMode="auto">
          <a:xfrm>
            <a:off x="6507164" y="1473200"/>
            <a:ext cx="3405187"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t>The keep is usually found at the heart of a castle. It was a tower built within a castle which was used as a place to live as last resort during a battle.</a:t>
            </a:r>
            <a:endParaRPr lang="en-GB" altLang="en-US">
              <a:solidFill>
                <a:schemeClr val="tx1"/>
              </a:solidFill>
            </a:endParaRPr>
          </a:p>
        </p:txBody>
      </p:sp>
      <p:pic>
        <p:nvPicPr>
          <p:cNvPr id="19460"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81200" y="1971675"/>
            <a:ext cx="6846888" cy="385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90783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astles - Aber Soc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303"/>
            <a:ext cx="5419520" cy="6886303"/>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p:cNvCxnSpPr/>
          <p:nvPr/>
        </p:nvCxnSpPr>
        <p:spPr>
          <a:xfrm flipV="1">
            <a:off x="2547257" y="5447211"/>
            <a:ext cx="5617029" cy="27432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pic>
        <p:nvPicPr>
          <p:cNvPr id="2054" name="Picture 6" descr="Oystermouth Castle | South West Wales | Castles, Forts and Batt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0351" y="4021953"/>
            <a:ext cx="6194520" cy="283604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Oystermouth Castle - YouTub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20351" y="130369"/>
            <a:ext cx="6194520" cy="3484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99693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TotalTime>
  <Words>374</Words>
  <Application>Microsoft Office PowerPoint</Application>
  <PresentationFormat>Widescreen</PresentationFormat>
  <Paragraphs>19</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Sassoon Infant Rg</vt:lpstr>
      <vt:lpstr>Twinkl</vt:lpstr>
      <vt:lpstr>Twinkl SemiBold</vt:lpstr>
      <vt:lpstr>Office Theme</vt:lpstr>
      <vt:lpstr>PowerPoint Presentation</vt:lpstr>
      <vt:lpstr>PowerPoint Presentation</vt:lpstr>
      <vt:lpstr>PowerPoint Presentation</vt:lpstr>
      <vt:lpstr>PowerPoint Presentation</vt:lpstr>
      <vt:lpstr>Defence Against Enemies</vt:lpstr>
      <vt:lpstr>The Moat</vt:lpstr>
      <vt:lpstr>The Drawbridge</vt:lpstr>
      <vt:lpstr>Arrow Loops</vt:lpstr>
      <vt:lpstr>Battlements</vt:lpstr>
      <vt:lpstr>The Portcullis</vt:lpstr>
      <vt:lpstr>The Keep</vt:lpstr>
      <vt:lpstr>PowerPoint Presentation</vt:lpstr>
    </vt:vector>
  </TitlesOfParts>
  <Company>ICT Service, City &amp; County of Swansea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BEN BROWN</dc:creator>
  <cp:lastModifiedBy>BEN BROWN</cp:lastModifiedBy>
  <cp:revision>26</cp:revision>
  <dcterms:created xsi:type="dcterms:W3CDTF">2021-03-08T08:15:31Z</dcterms:created>
  <dcterms:modified xsi:type="dcterms:W3CDTF">2021-03-08T09:13:30Z</dcterms:modified>
</cp:coreProperties>
</file>